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8" r:id="rId4"/>
    <p:sldId id="289" r:id="rId5"/>
    <p:sldId id="299" r:id="rId6"/>
    <p:sldId id="319" r:id="rId7"/>
    <p:sldId id="320" r:id="rId8"/>
    <p:sldId id="321" r:id="rId9"/>
    <p:sldId id="322" r:id="rId10"/>
    <p:sldId id="323" r:id="rId11"/>
    <p:sldId id="324" r:id="rId12"/>
    <p:sldId id="284" r:id="rId13"/>
    <p:sldId id="306" r:id="rId14"/>
    <p:sldId id="307" r:id="rId15"/>
    <p:sldId id="305" r:id="rId16"/>
    <p:sldId id="264" r:id="rId17"/>
    <p:sldId id="309" r:id="rId18"/>
    <p:sldId id="260" r:id="rId19"/>
    <p:sldId id="266" r:id="rId20"/>
    <p:sldId id="267" r:id="rId21"/>
    <p:sldId id="268" r:id="rId22"/>
    <p:sldId id="295" r:id="rId23"/>
    <p:sldId id="310" r:id="rId24"/>
    <p:sldId id="296" r:id="rId25"/>
    <p:sldId id="297" r:id="rId26"/>
    <p:sldId id="293" r:id="rId27"/>
    <p:sldId id="269" r:id="rId28"/>
    <p:sldId id="270" r:id="rId29"/>
    <p:sldId id="290" r:id="rId30"/>
    <p:sldId id="291" r:id="rId31"/>
    <p:sldId id="292" r:id="rId32"/>
    <p:sldId id="276" r:id="rId33"/>
    <p:sldId id="277" r:id="rId34"/>
    <p:sldId id="272" r:id="rId35"/>
    <p:sldId id="274" r:id="rId36"/>
    <p:sldId id="278" r:id="rId37"/>
    <p:sldId id="279" r:id="rId38"/>
    <p:sldId id="285" r:id="rId39"/>
    <p:sldId id="286" r:id="rId40"/>
    <p:sldId id="287" r:id="rId41"/>
    <p:sldId id="281" r:id="rId42"/>
    <p:sldId id="282" r:id="rId43"/>
    <p:sldId id="308" r:id="rId44"/>
    <p:sldId id="311" r:id="rId45"/>
    <p:sldId id="314" r:id="rId46"/>
    <p:sldId id="315" r:id="rId47"/>
    <p:sldId id="316" r:id="rId48"/>
    <p:sldId id="317" r:id="rId49"/>
    <p:sldId id="313" r:id="rId50"/>
    <p:sldId id="318" r:id="rId51"/>
    <p:sldId id="312" r:id="rId52"/>
    <p:sldId id="325" r:id="rId53"/>
    <p:sldId id="327" r:id="rId54"/>
    <p:sldId id="326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990000"/>
    <a:srgbClr val="ED7D31"/>
    <a:srgbClr val="FFD966"/>
    <a:srgbClr val="FBFBAF"/>
    <a:srgbClr val="5A9BD5"/>
    <a:srgbClr val="1F4E79"/>
    <a:srgbClr val="FF9900"/>
    <a:srgbClr val="70AD47"/>
    <a:srgbClr val="F8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74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60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53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2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888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751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06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987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71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789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01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452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62F12-8029-43E2-BE75-D9C3562FE6B3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57DD3-3096-48ED-AF26-B4F086967A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24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7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7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9.png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microsoft.com/office/2007/relationships/hdphoto" Target="../media/hdphoto3.wdp"/><Relationship Id="rId9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2.png"/><Relationship Id="rId7" Type="http://schemas.openxmlformats.org/officeDocument/2006/relationships/image" Target="../media/image2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8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2.png"/><Relationship Id="rId7" Type="http://schemas.openxmlformats.org/officeDocument/2006/relationships/image" Target="../media/image2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2.png"/><Relationship Id="rId7" Type="http://schemas.openxmlformats.org/officeDocument/2006/relationships/image" Target="../media/image28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2.png"/><Relationship Id="rId7" Type="http://schemas.openxmlformats.org/officeDocument/2006/relationships/image" Target="../media/image3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2.png"/><Relationship Id="rId7" Type="http://schemas.openxmlformats.org/officeDocument/2006/relationships/image" Target="../media/image3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32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3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3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3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microsoft.com/office/2007/relationships/hdphoto" Target="../media/hdphoto3.wdp"/><Relationship Id="rId7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3.wdp"/><Relationship Id="rId7" Type="http://schemas.openxmlformats.org/officeDocument/2006/relationships/image" Target="../media/image3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3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3.wdp"/><Relationship Id="rId7" Type="http://schemas.openxmlformats.org/officeDocument/2006/relationships/image" Target="../media/image3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14.png"/><Relationship Id="rId10" Type="http://schemas.openxmlformats.org/officeDocument/2006/relationships/image" Target="../media/image37.png"/><Relationship Id="rId4" Type="http://schemas.openxmlformats.org/officeDocument/2006/relationships/image" Target="../media/image13.png"/><Relationship Id="rId9" Type="http://schemas.openxmlformats.org/officeDocument/2006/relationships/image" Target="../media/image36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microsoft.com/office/2007/relationships/hdphoto" Target="../media/hdphoto3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microsoft.com/office/2007/relationships/hdphoto" Target="../media/hdphoto3.wdp"/><Relationship Id="rId7" Type="http://schemas.openxmlformats.org/officeDocument/2006/relationships/image" Target="../media/image4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jpeg"/><Relationship Id="rId5" Type="http://schemas.openxmlformats.org/officeDocument/2006/relationships/image" Target="../media/image14.png"/><Relationship Id="rId10" Type="http://schemas.openxmlformats.org/officeDocument/2006/relationships/image" Target="../media/image6.png"/><Relationship Id="rId4" Type="http://schemas.openxmlformats.org/officeDocument/2006/relationships/image" Target="../media/image13.png"/><Relationship Id="rId9" Type="http://schemas.openxmlformats.org/officeDocument/2006/relationships/image" Target="../media/image43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8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8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4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01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0" y="1603597"/>
            <a:ext cx="12192000" cy="53995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272" name="Rectangle 271"/>
          <p:cNvSpPr/>
          <p:nvPr/>
        </p:nvSpPr>
        <p:spPr>
          <a:xfrm>
            <a:off x="0" y="1136854"/>
            <a:ext cx="12192000" cy="45527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0" y="1226644"/>
            <a:ext cx="10561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FDCS Form 01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274" name="TextBox 273"/>
          <p:cNvSpPr txBox="1"/>
          <p:nvPr/>
        </p:nvSpPr>
        <p:spPr>
          <a:xfrm>
            <a:off x="1395414" y="1187009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New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2261364" y="1187009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Old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3057746" y="1180477"/>
            <a:ext cx="11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Transferee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1205612" y="1297432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2071562" y="1291964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/>
          <p:cNvSpPr/>
          <p:nvPr/>
        </p:nvSpPr>
        <p:spPr>
          <a:xfrm>
            <a:off x="2867944" y="1284633"/>
            <a:ext cx="189802" cy="1740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/>
        </p:nvSpPr>
        <p:spPr>
          <a:xfrm>
            <a:off x="0" y="0"/>
            <a:ext cx="12192000" cy="113190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1" name="Picture 28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" y="70870"/>
            <a:ext cx="1212009" cy="1156322"/>
          </a:xfrm>
          <a:prstGeom prst="rect">
            <a:avLst/>
          </a:prstGeom>
        </p:spPr>
      </p:pic>
      <p:sp>
        <p:nvSpPr>
          <p:cNvPr id="282" name="TextBox 281"/>
          <p:cNvSpPr txBox="1"/>
          <p:nvPr/>
        </p:nvSpPr>
        <p:spPr>
          <a:xfrm>
            <a:off x="1194810" y="137315"/>
            <a:ext cx="503054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Mother of Perpetual Help School</a:t>
            </a:r>
            <a:endParaRPr lang="en-US" sz="25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3" name="TextBox 282"/>
          <p:cNvSpPr txBox="1"/>
          <p:nvPr/>
        </p:nvSpPr>
        <p:spPr>
          <a:xfrm>
            <a:off x="1226725" y="476944"/>
            <a:ext cx="217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D966"/>
                </a:solidFill>
                <a:latin typeface="Monotype Corsiva" panose="03010101010201010101" pitchFamily="66" charset="0"/>
              </a:rPr>
              <a:t>Humility in Greatness</a:t>
            </a:r>
            <a:endParaRPr lang="en-US" sz="2000" dirty="0">
              <a:solidFill>
                <a:srgbClr val="FFD966"/>
              </a:solidFill>
              <a:latin typeface="Monotype Corsiva" panose="03010101010201010101" pitchFamily="66" charset="0"/>
            </a:endParaRPr>
          </a:p>
        </p:txBody>
      </p:sp>
      <p:sp>
        <p:nvSpPr>
          <p:cNvPr id="284" name="TextBox 283"/>
          <p:cNvSpPr txBox="1"/>
          <p:nvPr/>
        </p:nvSpPr>
        <p:spPr>
          <a:xfrm>
            <a:off x="1226725" y="830607"/>
            <a:ext cx="4027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D966"/>
                </a:solidFill>
              </a:rPr>
              <a:t>Iris St., Dahlia. West Fairview, Quezon City, 1118 Metro Manila</a:t>
            </a:r>
            <a:endParaRPr lang="en-US" sz="1200" dirty="0">
              <a:solidFill>
                <a:srgbClr val="FFD966"/>
              </a:solidFill>
            </a:endParaRPr>
          </a:p>
        </p:txBody>
      </p:sp>
      <p:cxnSp>
        <p:nvCxnSpPr>
          <p:cNvPr id="285" name="Straight Connector 284"/>
          <p:cNvCxnSpPr/>
          <p:nvPr/>
        </p:nvCxnSpPr>
        <p:spPr>
          <a:xfrm>
            <a:off x="6248534" y="58937"/>
            <a:ext cx="0" cy="970291"/>
          </a:xfrm>
          <a:prstGeom prst="line">
            <a:avLst/>
          </a:prstGeom>
          <a:ln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/>
          <p:cNvSpPr txBox="1"/>
          <p:nvPr/>
        </p:nvSpPr>
        <p:spPr>
          <a:xfrm>
            <a:off x="6257269" y="375842"/>
            <a:ext cx="2610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Student Registration</a:t>
            </a:r>
            <a:endParaRPr lang="en-US" sz="20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10019810" y="856470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8" name="TextBox 287"/>
          <p:cNvSpPr txBox="1"/>
          <p:nvPr/>
        </p:nvSpPr>
        <p:spPr>
          <a:xfrm>
            <a:off x="11547972" y="881870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9" name="TextBox 288"/>
          <p:cNvSpPr txBox="1"/>
          <p:nvPr/>
        </p:nvSpPr>
        <p:spPr>
          <a:xfrm>
            <a:off x="10576069" y="867114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290" name="Picture 28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018" y="379871"/>
            <a:ext cx="565586" cy="565586"/>
          </a:xfrm>
          <a:prstGeom prst="rect">
            <a:avLst/>
          </a:prstGeom>
        </p:spPr>
      </p:pic>
      <p:pic>
        <p:nvPicPr>
          <p:cNvPr id="291" name="Picture 290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063" y="403558"/>
            <a:ext cx="493840" cy="493840"/>
          </a:xfrm>
          <a:prstGeom prst="rect">
            <a:avLst/>
          </a:prstGeom>
        </p:spPr>
      </p:pic>
      <p:pic>
        <p:nvPicPr>
          <p:cNvPr id="292" name="Picture 291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719" y="410370"/>
            <a:ext cx="535703" cy="510121"/>
          </a:xfrm>
          <a:prstGeom prst="rect">
            <a:avLst/>
          </a:prstGeom>
        </p:spPr>
      </p:pic>
      <p:sp>
        <p:nvSpPr>
          <p:cNvPr id="185" name="Rectangle 184"/>
          <p:cNvSpPr/>
          <p:nvPr/>
        </p:nvSpPr>
        <p:spPr>
          <a:xfrm>
            <a:off x="192849" y="1648178"/>
            <a:ext cx="11812561" cy="1253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6" name="TextBox 185"/>
          <p:cNvSpPr txBox="1"/>
          <p:nvPr/>
        </p:nvSpPr>
        <p:spPr>
          <a:xfrm>
            <a:off x="10891374" y="5863276"/>
            <a:ext cx="93486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Save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9890584" y="5861120"/>
            <a:ext cx="90097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Clear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8899914" y="5863276"/>
            <a:ext cx="90097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295816" y="1838207"/>
            <a:ext cx="7743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Guardian</a:t>
            </a:r>
            <a:endParaRPr lang="en-US" sz="1200" b="1" dirty="0"/>
          </a:p>
        </p:txBody>
      </p:sp>
      <p:sp>
        <p:nvSpPr>
          <p:cNvPr id="190" name="TextBox 189"/>
          <p:cNvSpPr txBox="1"/>
          <p:nvPr/>
        </p:nvSpPr>
        <p:spPr>
          <a:xfrm>
            <a:off x="1318369" y="2084366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191" name="Rectangle 190"/>
          <p:cNvSpPr/>
          <p:nvPr/>
        </p:nvSpPr>
        <p:spPr>
          <a:xfrm>
            <a:off x="992779" y="1842908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TextBox 191"/>
          <p:cNvSpPr txBox="1"/>
          <p:nvPr/>
        </p:nvSpPr>
        <p:spPr>
          <a:xfrm>
            <a:off x="2910127" y="2092668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193" name="TextBox 192"/>
          <p:cNvSpPr txBox="1"/>
          <p:nvPr/>
        </p:nvSpPr>
        <p:spPr>
          <a:xfrm>
            <a:off x="4032573" y="2091922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194" name="Rectangle 193"/>
          <p:cNvSpPr/>
          <p:nvPr/>
        </p:nvSpPr>
        <p:spPr>
          <a:xfrm>
            <a:off x="4122287" y="1842588"/>
            <a:ext cx="338170" cy="2626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ectangle 194"/>
          <p:cNvSpPr/>
          <p:nvPr/>
        </p:nvSpPr>
        <p:spPr>
          <a:xfrm>
            <a:off x="2499293" y="1842589"/>
            <a:ext cx="1508423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TextBox 195"/>
          <p:cNvSpPr txBox="1"/>
          <p:nvPr/>
        </p:nvSpPr>
        <p:spPr>
          <a:xfrm>
            <a:off x="4502834" y="1830388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197" name="Rectangle 196"/>
          <p:cNvSpPr/>
          <p:nvPr/>
        </p:nvSpPr>
        <p:spPr>
          <a:xfrm>
            <a:off x="5407867" y="1855288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TextBox 197"/>
          <p:cNvSpPr txBox="1"/>
          <p:nvPr/>
        </p:nvSpPr>
        <p:spPr>
          <a:xfrm>
            <a:off x="400948" y="2354977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199" name="Rectangle 198"/>
          <p:cNvSpPr/>
          <p:nvPr/>
        </p:nvSpPr>
        <p:spPr>
          <a:xfrm>
            <a:off x="1391641" y="2364189"/>
            <a:ext cx="838784" cy="2417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TextBox 199"/>
          <p:cNvSpPr txBox="1"/>
          <p:nvPr/>
        </p:nvSpPr>
        <p:spPr>
          <a:xfrm>
            <a:off x="2261364" y="2392271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201" name="Rectangle 200"/>
          <p:cNvSpPr/>
          <p:nvPr/>
        </p:nvSpPr>
        <p:spPr>
          <a:xfrm>
            <a:off x="3004889" y="2373287"/>
            <a:ext cx="1310147" cy="2468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TextBox 201"/>
          <p:cNvSpPr txBox="1"/>
          <p:nvPr/>
        </p:nvSpPr>
        <p:spPr>
          <a:xfrm>
            <a:off x="4463387" y="2343145"/>
            <a:ext cx="9825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Relationship</a:t>
            </a:r>
            <a:endParaRPr lang="en-US" sz="1200" b="1" dirty="0"/>
          </a:p>
        </p:txBody>
      </p:sp>
      <p:sp>
        <p:nvSpPr>
          <p:cNvPr id="203" name="Rectangle 202"/>
          <p:cNvSpPr/>
          <p:nvPr/>
        </p:nvSpPr>
        <p:spPr>
          <a:xfrm>
            <a:off x="5407866" y="2344017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/>
          <p:nvPr/>
        </p:nvSpPr>
        <p:spPr>
          <a:xfrm>
            <a:off x="7081712" y="1890277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TextBox 204"/>
          <p:cNvSpPr txBox="1"/>
          <p:nvPr/>
        </p:nvSpPr>
        <p:spPr>
          <a:xfrm>
            <a:off x="7237319" y="1773969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sp>
        <p:nvSpPr>
          <p:cNvPr id="206" name="Rectangle 205"/>
          <p:cNvSpPr/>
          <p:nvPr/>
        </p:nvSpPr>
        <p:spPr>
          <a:xfrm>
            <a:off x="195914" y="3006367"/>
            <a:ext cx="11812561" cy="13293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7" name="TextBox 206"/>
          <p:cNvSpPr txBox="1"/>
          <p:nvPr/>
        </p:nvSpPr>
        <p:spPr>
          <a:xfrm>
            <a:off x="202203" y="2999024"/>
            <a:ext cx="18063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School last attended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360323" y="3290165"/>
            <a:ext cx="13917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SCHOOL NAME</a:t>
            </a:r>
            <a:endParaRPr lang="en-US" sz="1500" b="1" dirty="0"/>
          </a:p>
        </p:txBody>
      </p:sp>
      <p:sp>
        <p:nvSpPr>
          <p:cNvPr id="209" name="Rectangle 208"/>
          <p:cNvSpPr/>
          <p:nvPr/>
        </p:nvSpPr>
        <p:spPr>
          <a:xfrm>
            <a:off x="1701971" y="3315613"/>
            <a:ext cx="7190737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TextBox 209"/>
          <p:cNvSpPr txBox="1"/>
          <p:nvPr/>
        </p:nvSpPr>
        <p:spPr>
          <a:xfrm>
            <a:off x="769124" y="3684989"/>
            <a:ext cx="1465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smtClean="0"/>
              <a:t>ADDRESS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1709572" y="3722162"/>
            <a:ext cx="7183136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/>
          <p:nvPr/>
        </p:nvSpPr>
        <p:spPr>
          <a:xfrm>
            <a:off x="202203" y="4441425"/>
            <a:ext cx="11812561" cy="9056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TextBox 212"/>
          <p:cNvSpPr txBox="1"/>
          <p:nvPr/>
        </p:nvSpPr>
        <p:spPr>
          <a:xfrm>
            <a:off x="244934" y="4530613"/>
            <a:ext cx="14060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REGISTERED BY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14" name="Rectangle 213"/>
          <p:cNvSpPr/>
          <p:nvPr/>
        </p:nvSpPr>
        <p:spPr>
          <a:xfrm>
            <a:off x="1629218" y="4521913"/>
            <a:ext cx="1609282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5" name="Group 214"/>
          <p:cNvGrpSpPr/>
          <p:nvPr/>
        </p:nvGrpSpPr>
        <p:grpSpPr>
          <a:xfrm>
            <a:off x="2962845" y="4542070"/>
            <a:ext cx="217476" cy="329774"/>
            <a:chOff x="4844107" y="1827175"/>
            <a:chExt cx="217476" cy="329774"/>
          </a:xfrm>
        </p:grpSpPr>
        <p:sp>
          <p:nvSpPr>
            <p:cNvPr id="216" name="Isosceles Triangle 215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7" name="Straight Connector 216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797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0" y="1603597"/>
            <a:ext cx="12192000" cy="53995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272" name="Rectangle 271"/>
          <p:cNvSpPr/>
          <p:nvPr/>
        </p:nvSpPr>
        <p:spPr>
          <a:xfrm>
            <a:off x="0" y="1136854"/>
            <a:ext cx="12192000" cy="45527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0" y="1226644"/>
            <a:ext cx="10561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FDCS Form 01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274" name="TextBox 273"/>
          <p:cNvSpPr txBox="1"/>
          <p:nvPr/>
        </p:nvSpPr>
        <p:spPr>
          <a:xfrm>
            <a:off x="1395414" y="1187009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New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2261364" y="1187009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Old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3057746" y="1180477"/>
            <a:ext cx="11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Transferee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1205612" y="1297432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2071562" y="1291964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/>
          <p:cNvSpPr/>
          <p:nvPr/>
        </p:nvSpPr>
        <p:spPr>
          <a:xfrm>
            <a:off x="2867944" y="1284633"/>
            <a:ext cx="189802" cy="1740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/>
        </p:nvSpPr>
        <p:spPr>
          <a:xfrm>
            <a:off x="0" y="0"/>
            <a:ext cx="12192000" cy="113190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1" name="Picture 28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" y="70870"/>
            <a:ext cx="1212009" cy="1156322"/>
          </a:xfrm>
          <a:prstGeom prst="rect">
            <a:avLst/>
          </a:prstGeom>
        </p:spPr>
      </p:pic>
      <p:sp>
        <p:nvSpPr>
          <p:cNvPr id="282" name="TextBox 281"/>
          <p:cNvSpPr txBox="1"/>
          <p:nvPr/>
        </p:nvSpPr>
        <p:spPr>
          <a:xfrm>
            <a:off x="1194810" y="137315"/>
            <a:ext cx="503054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Mother of Perpetual Help School</a:t>
            </a:r>
            <a:endParaRPr lang="en-US" sz="25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3" name="TextBox 282"/>
          <p:cNvSpPr txBox="1"/>
          <p:nvPr/>
        </p:nvSpPr>
        <p:spPr>
          <a:xfrm>
            <a:off x="1226725" y="476944"/>
            <a:ext cx="217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D966"/>
                </a:solidFill>
                <a:latin typeface="Monotype Corsiva" panose="03010101010201010101" pitchFamily="66" charset="0"/>
              </a:rPr>
              <a:t>Humility in Greatness</a:t>
            </a:r>
            <a:endParaRPr lang="en-US" sz="2000" dirty="0">
              <a:solidFill>
                <a:srgbClr val="FFD966"/>
              </a:solidFill>
              <a:latin typeface="Monotype Corsiva" panose="03010101010201010101" pitchFamily="66" charset="0"/>
            </a:endParaRPr>
          </a:p>
        </p:txBody>
      </p:sp>
      <p:sp>
        <p:nvSpPr>
          <p:cNvPr id="284" name="TextBox 283"/>
          <p:cNvSpPr txBox="1"/>
          <p:nvPr/>
        </p:nvSpPr>
        <p:spPr>
          <a:xfrm>
            <a:off x="1226725" y="830607"/>
            <a:ext cx="4027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D966"/>
                </a:solidFill>
              </a:rPr>
              <a:t>Iris St., Dahlia. West Fairview, Quezon City, 1118 Metro Manila</a:t>
            </a:r>
            <a:endParaRPr lang="en-US" sz="1200" dirty="0">
              <a:solidFill>
                <a:srgbClr val="FFD966"/>
              </a:solidFill>
            </a:endParaRPr>
          </a:p>
        </p:txBody>
      </p:sp>
      <p:cxnSp>
        <p:nvCxnSpPr>
          <p:cNvPr id="285" name="Straight Connector 284"/>
          <p:cNvCxnSpPr/>
          <p:nvPr/>
        </p:nvCxnSpPr>
        <p:spPr>
          <a:xfrm>
            <a:off x="6248534" y="58937"/>
            <a:ext cx="0" cy="970291"/>
          </a:xfrm>
          <a:prstGeom prst="line">
            <a:avLst/>
          </a:prstGeom>
          <a:ln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/>
          <p:cNvSpPr txBox="1"/>
          <p:nvPr/>
        </p:nvSpPr>
        <p:spPr>
          <a:xfrm>
            <a:off x="6257269" y="375842"/>
            <a:ext cx="1507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Enrollment</a:t>
            </a:r>
            <a:endParaRPr lang="en-US" sz="20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10019810" y="856470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8" name="TextBox 287"/>
          <p:cNvSpPr txBox="1"/>
          <p:nvPr/>
        </p:nvSpPr>
        <p:spPr>
          <a:xfrm>
            <a:off x="11547972" y="881870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9" name="TextBox 288"/>
          <p:cNvSpPr txBox="1"/>
          <p:nvPr/>
        </p:nvSpPr>
        <p:spPr>
          <a:xfrm>
            <a:off x="10576069" y="867114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290" name="Picture 28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018" y="379871"/>
            <a:ext cx="565586" cy="565586"/>
          </a:xfrm>
          <a:prstGeom prst="rect">
            <a:avLst/>
          </a:prstGeom>
        </p:spPr>
      </p:pic>
      <p:pic>
        <p:nvPicPr>
          <p:cNvPr id="291" name="Picture 290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063" y="403558"/>
            <a:ext cx="493840" cy="493840"/>
          </a:xfrm>
          <a:prstGeom prst="rect">
            <a:avLst/>
          </a:prstGeom>
        </p:spPr>
      </p:pic>
      <p:pic>
        <p:nvPicPr>
          <p:cNvPr id="292" name="Picture 291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719" y="410370"/>
            <a:ext cx="535703" cy="510121"/>
          </a:xfrm>
          <a:prstGeom prst="rect">
            <a:avLst/>
          </a:prstGeom>
        </p:spPr>
      </p:pic>
      <p:sp>
        <p:nvSpPr>
          <p:cNvPr id="185" name="Rectangle 184"/>
          <p:cNvSpPr/>
          <p:nvPr/>
        </p:nvSpPr>
        <p:spPr>
          <a:xfrm>
            <a:off x="192849" y="1648178"/>
            <a:ext cx="11812561" cy="1253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6" name="TextBox 185"/>
          <p:cNvSpPr txBox="1"/>
          <p:nvPr/>
        </p:nvSpPr>
        <p:spPr>
          <a:xfrm>
            <a:off x="10891374" y="5863276"/>
            <a:ext cx="93486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Save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9890584" y="5861120"/>
            <a:ext cx="90097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Clear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8899914" y="5863276"/>
            <a:ext cx="90097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295816" y="1838207"/>
            <a:ext cx="7743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Guardian</a:t>
            </a:r>
            <a:endParaRPr lang="en-US" sz="1200" b="1" dirty="0"/>
          </a:p>
        </p:txBody>
      </p:sp>
      <p:sp>
        <p:nvSpPr>
          <p:cNvPr id="190" name="TextBox 189"/>
          <p:cNvSpPr txBox="1"/>
          <p:nvPr/>
        </p:nvSpPr>
        <p:spPr>
          <a:xfrm>
            <a:off x="1318369" y="2084366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191" name="Rectangle 190"/>
          <p:cNvSpPr/>
          <p:nvPr/>
        </p:nvSpPr>
        <p:spPr>
          <a:xfrm>
            <a:off x="992779" y="1842908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TextBox 191"/>
          <p:cNvSpPr txBox="1"/>
          <p:nvPr/>
        </p:nvSpPr>
        <p:spPr>
          <a:xfrm>
            <a:off x="2910127" y="2092668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193" name="TextBox 192"/>
          <p:cNvSpPr txBox="1"/>
          <p:nvPr/>
        </p:nvSpPr>
        <p:spPr>
          <a:xfrm>
            <a:off x="4032573" y="2091922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194" name="Rectangle 193"/>
          <p:cNvSpPr/>
          <p:nvPr/>
        </p:nvSpPr>
        <p:spPr>
          <a:xfrm>
            <a:off x="4122287" y="1842588"/>
            <a:ext cx="338170" cy="2626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ectangle 194"/>
          <p:cNvSpPr/>
          <p:nvPr/>
        </p:nvSpPr>
        <p:spPr>
          <a:xfrm>
            <a:off x="2499293" y="1842589"/>
            <a:ext cx="1508423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TextBox 195"/>
          <p:cNvSpPr txBox="1"/>
          <p:nvPr/>
        </p:nvSpPr>
        <p:spPr>
          <a:xfrm>
            <a:off x="4502834" y="1830388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197" name="Rectangle 196"/>
          <p:cNvSpPr/>
          <p:nvPr/>
        </p:nvSpPr>
        <p:spPr>
          <a:xfrm>
            <a:off x="5407867" y="1855288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TextBox 197"/>
          <p:cNvSpPr txBox="1"/>
          <p:nvPr/>
        </p:nvSpPr>
        <p:spPr>
          <a:xfrm>
            <a:off x="400948" y="2354977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199" name="Rectangle 198"/>
          <p:cNvSpPr/>
          <p:nvPr/>
        </p:nvSpPr>
        <p:spPr>
          <a:xfrm>
            <a:off x="1391641" y="2364189"/>
            <a:ext cx="838784" cy="2417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TextBox 199"/>
          <p:cNvSpPr txBox="1"/>
          <p:nvPr/>
        </p:nvSpPr>
        <p:spPr>
          <a:xfrm>
            <a:off x="2261364" y="2392271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201" name="Rectangle 200"/>
          <p:cNvSpPr/>
          <p:nvPr/>
        </p:nvSpPr>
        <p:spPr>
          <a:xfrm>
            <a:off x="3004889" y="2373287"/>
            <a:ext cx="1310147" cy="2468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TextBox 201"/>
          <p:cNvSpPr txBox="1"/>
          <p:nvPr/>
        </p:nvSpPr>
        <p:spPr>
          <a:xfrm>
            <a:off x="4463387" y="2343145"/>
            <a:ext cx="9825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Relationship</a:t>
            </a:r>
            <a:endParaRPr lang="en-US" sz="1200" b="1" dirty="0"/>
          </a:p>
        </p:txBody>
      </p:sp>
      <p:sp>
        <p:nvSpPr>
          <p:cNvPr id="203" name="Rectangle 202"/>
          <p:cNvSpPr/>
          <p:nvPr/>
        </p:nvSpPr>
        <p:spPr>
          <a:xfrm>
            <a:off x="5407866" y="2344017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/>
          <p:nvPr/>
        </p:nvSpPr>
        <p:spPr>
          <a:xfrm>
            <a:off x="7081712" y="1890277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TextBox 204"/>
          <p:cNvSpPr txBox="1"/>
          <p:nvPr/>
        </p:nvSpPr>
        <p:spPr>
          <a:xfrm>
            <a:off x="7237319" y="1773969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sp>
        <p:nvSpPr>
          <p:cNvPr id="206" name="Rectangle 205"/>
          <p:cNvSpPr/>
          <p:nvPr/>
        </p:nvSpPr>
        <p:spPr>
          <a:xfrm>
            <a:off x="195914" y="3006367"/>
            <a:ext cx="11812561" cy="13293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7" name="TextBox 206"/>
          <p:cNvSpPr txBox="1"/>
          <p:nvPr/>
        </p:nvSpPr>
        <p:spPr>
          <a:xfrm>
            <a:off x="202203" y="2999024"/>
            <a:ext cx="18063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School last attended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360323" y="3290165"/>
            <a:ext cx="13917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SCHOOL NAME</a:t>
            </a:r>
            <a:endParaRPr lang="en-US" sz="1500" b="1" dirty="0"/>
          </a:p>
        </p:txBody>
      </p:sp>
      <p:sp>
        <p:nvSpPr>
          <p:cNvPr id="209" name="Rectangle 208"/>
          <p:cNvSpPr/>
          <p:nvPr/>
        </p:nvSpPr>
        <p:spPr>
          <a:xfrm>
            <a:off x="1701971" y="3315613"/>
            <a:ext cx="7190737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TextBox 209"/>
          <p:cNvSpPr txBox="1"/>
          <p:nvPr/>
        </p:nvSpPr>
        <p:spPr>
          <a:xfrm>
            <a:off x="769124" y="3684989"/>
            <a:ext cx="1465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smtClean="0"/>
              <a:t>ADDRESS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1709572" y="3722162"/>
            <a:ext cx="7183136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/>
          <p:nvPr/>
        </p:nvSpPr>
        <p:spPr>
          <a:xfrm>
            <a:off x="202203" y="4441425"/>
            <a:ext cx="11812561" cy="9056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TextBox 212"/>
          <p:cNvSpPr txBox="1"/>
          <p:nvPr/>
        </p:nvSpPr>
        <p:spPr>
          <a:xfrm>
            <a:off x="244934" y="4530613"/>
            <a:ext cx="14060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REGISTERED BY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14" name="Rectangle 213"/>
          <p:cNvSpPr/>
          <p:nvPr/>
        </p:nvSpPr>
        <p:spPr>
          <a:xfrm>
            <a:off x="1629218" y="4521913"/>
            <a:ext cx="1609282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5" name="Group 214"/>
          <p:cNvGrpSpPr/>
          <p:nvPr/>
        </p:nvGrpSpPr>
        <p:grpSpPr>
          <a:xfrm>
            <a:off x="2962845" y="4542070"/>
            <a:ext cx="217476" cy="329774"/>
            <a:chOff x="4844107" y="1827175"/>
            <a:chExt cx="217476" cy="329774"/>
          </a:xfrm>
        </p:grpSpPr>
        <p:sp>
          <p:nvSpPr>
            <p:cNvPr id="216" name="Isosceles Triangle 215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7" name="Straight Connector 216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3336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3"/>
          <p:cNvSpPr txBox="1"/>
          <p:nvPr/>
        </p:nvSpPr>
        <p:spPr>
          <a:xfrm>
            <a:off x="1252" y="6824134"/>
            <a:ext cx="3455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72475" y="7023840"/>
            <a:ext cx="11882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214150" y="7059561"/>
            <a:ext cx="0" cy="1522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8011" y="7023840"/>
            <a:ext cx="835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52336" y="7069085"/>
            <a:ext cx="0" cy="1522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69877" y="7023840"/>
            <a:ext cx="13807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0" y="1123176"/>
            <a:ext cx="12192000" cy="51808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graphicFrame>
        <p:nvGraphicFramePr>
          <p:cNvPr id="110" name="Table 10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555723"/>
              </p:ext>
            </p:extLst>
          </p:nvPr>
        </p:nvGraphicFramePr>
        <p:xfrm>
          <a:off x="2608585" y="2893059"/>
          <a:ext cx="9910715" cy="270612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46047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711142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762925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169553">
                  <a:extLst>
                    <a:ext uri="{9D8B030D-6E8A-4147-A177-3AD203B41FA5}">
                      <a16:colId xmlns:a16="http://schemas.microsoft.com/office/drawing/2014/main" val="390704552"/>
                    </a:ext>
                  </a:extLst>
                </a:gridCol>
                <a:gridCol w="1185563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956428">
                  <a:extLst>
                    <a:ext uri="{9D8B030D-6E8A-4147-A177-3AD203B41FA5}">
                      <a16:colId xmlns:a16="http://schemas.microsoft.com/office/drawing/2014/main" val="3960304931"/>
                    </a:ext>
                  </a:extLst>
                </a:gridCol>
                <a:gridCol w="1406667">
                  <a:extLst>
                    <a:ext uri="{9D8B030D-6E8A-4147-A177-3AD203B41FA5}">
                      <a16:colId xmlns:a16="http://schemas.microsoft.com/office/drawing/2014/main" val="655111199"/>
                    </a:ext>
                  </a:extLst>
                </a:gridCol>
                <a:gridCol w="971894">
                  <a:extLst>
                    <a:ext uri="{9D8B030D-6E8A-4147-A177-3AD203B41FA5}">
                      <a16:colId xmlns:a16="http://schemas.microsoft.com/office/drawing/2014/main" val="3469668186"/>
                    </a:ext>
                  </a:extLst>
                </a:gridCol>
                <a:gridCol w="971894">
                  <a:extLst>
                    <a:ext uri="{9D8B030D-6E8A-4147-A177-3AD203B41FA5}">
                      <a16:colId xmlns:a16="http://schemas.microsoft.com/office/drawing/2014/main" val="1165314978"/>
                    </a:ext>
                  </a:extLst>
                </a:gridCol>
                <a:gridCol w="1028602">
                  <a:extLst>
                    <a:ext uri="{9D8B030D-6E8A-4147-A177-3AD203B41FA5}">
                      <a16:colId xmlns:a16="http://schemas.microsoft.com/office/drawing/2014/main" val="2441334496"/>
                    </a:ext>
                  </a:extLst>
                </a:gridCol>
              </a:tblGrid>
              <a:tr h="4921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Student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ID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Last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First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Previous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Year Level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Current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Year Level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Paid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Fees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Receipt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Number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Student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Section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Status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6900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00215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Einstein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Ashton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Junior</a:t>
                      </a:r>
                      <a:r>
                        <a:rPr lang="en-US" sz="1200" baseline="0" dirty="0" smtClean="0"/>
                        <a:t> (</a:t>
                      </a:r>
                      <a:r>
                        <a:rPr lang="en-US" sz="1200" dirty="0" smtClean="0"/>
                        <a:t>10)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Junior (10)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0245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Old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-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Registered</a:t>
                      </a:r>
                      <a:endParaRPr lang="en-US" sz="12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36900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1254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Antonio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Jordan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-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aseline="0" dirty="0" smtClean="0"/>
                        <a:t>Elementary ( 5)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-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Registered</a:t>
                      </a:r>
                      <a:endParaRPr lang="en-US" sz="12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6900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125454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Ellis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Anne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Junior (9)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Senior (11)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02124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Transferee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Papaya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Enrolled</a:t>
                      </a:r>
                      <a:endPara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6900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6900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369003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</a:tbl>
          </a:graphicData>
        </a:graphic>
      </p:graphicFrame>
      <p:sp>
        <p:nvSpPr>
          <p:cNvPr id="52" name="Rounded Rectangle 51"/>
          <p:cNvSpPr/>
          <p:nvPr/>
        </p:nvSpPr>
        <p:spPr>
          <a:xfrm>
            <a:off x="8479645" y="6370376"/>
            <a:ext cx="1173654" cy="273273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 Details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10853974" y="6372883"/>
            <a:ext cx="1173654" cy="273273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Close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7760" y="1359621"/>
            <a:ext cx="2350864" cy="68871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List of Registered Students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0874" y="2957085"/>
            <a:ext cx="2350864" cy="689127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Junior High School</a:t>
            </a:r>
          </a:p>
          <a:p>
            <a:pPr algn="ctr"/>
            <a:r>
              <a:rPr lang="en-US" dirty="0" smtClean="0"/>
              <a:t>(Grade 7-10)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54557" y="3717608"/>
            <a:ext cx="2363497" cy="714844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Senior High School</a:t>
            </a:r>
          </a:p>
          <a:p>
            <a:pPr algn="ctr"/>
            <a:r>
              <a:rPr lang="en-US" dirty="0" smtClean="0"/>
              <a:t>(Grade 11-12)</a:t>
            </a:r>
            <a:endParaRPr lang="en-US" dirty="0"/>
          </a:p>
        </p:txBody>
      </p:sp>
      <p:cxnSp>
        <p:nvCxnSpPr>
          <p:cNvPr id="63" name="Straight Connector 62"/>
          <p:cNvCxnSpPr/>
          <p:nvPr/>
        </p:nvCxnSpPr>
        <p:spPr>
          <a:xfrm>
            <a:off x="2497592" y="1288613"/>
            <a:ext cx="0" cy="494564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535593" y="2568672"/>
            <a:ext cx="313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List of Students in Elementary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2555854" y="1371225"/>
            <a:ext cx="9189932" cy="9240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2555854" y="1679889"/>
            <a:ext cx="841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</a:t>
            </a:r>
            <a:endParaRPr lang="en-US" dirty="0">
              <a:solidFill>
                <a:srgbClr val="0070C0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291111" y="1674022"/>
            <a:ext cx="2976059" cy="333060"/>
            <a:chOff x="7669891" y="1136996"/>
            <a:chExt cx="2915271" cy="342964"/>
          </a:xfrm>
        </p:grpSpPr>
        <p:sp>
          <p:nvSpPr>
            <p:cNvPr id="73" name="Rectangle 72"/>
            <p:cNvSpPr/>
            <p:nvPr/>
          </p:nvSpPr>
          <p:spPr>
            <a:xfrm>
              <a:off x="7669891" y="1136996"/>
              <a:ext cx="2915271" cy="34296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31405" y="1175036"/>
              <a:ext cx="240861" cy="240861"/>
            </a:xfrm>
            <a:prstGeom prst="rect">
              <a:avLst/>
            </a:prstGeom>
          </p:spPr>
        </p:pic>
      </p:grpSp>
      <p:sp>
        <p:nvSpPr>
          <p:cNvPr id="125" name="Rounded Rectangle 124"/>
          <p:cNvSpPr/>
          <p:nvPr/>
        </p:nvSpPr>
        <p:spPr>
          <a:xfrm>
            <a:off x="7307679" y="6370376"/>
            <a:ext cx="1173654" cy="273273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7" name="Rounded Rectangle 126"/>
          <p:cNvSpPr/>
          <p:nvPr/>
        </p:nvSpPr>
        <p:spPr>
          <a:xfrm>
            <a:off x="9666809" y="6370375"/>
            <a:ext cx="1173654" cy="273273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Assign Section</a:t>
            </a: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535593" y="2015553"/>
            <a:ext cx="3731578" cy="471079"/>
            <a:chOff x="2634707" y="1596594"/>
            <a:chExt cx="3606337" cy="485087"/>
          </a:xfrm>
        </p:grpSpPr>
        <p:sp>
          <p:nvSpPr>
            <p:cNvPr id="48" name="TextBox 47"/>
            <p:cNvSpPr txBox="1"/>
            <p:nvPr/>
          </p:nvSpPr>
          <p:spPr>
            <a:xfrm>
              <a:off x="2718428" y="1596594"/>
              <a:ext cx="71205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Use Filter:</a:t>
              </a:r>
              <a:endParaRPr lang="en-US" sz="1000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648133" y="1656193"/>
              <a:ext cx="104232" cy="12702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2634707" y="1785418"/>
              <a:ext cx="3606337" cy="296263"/>
              <a:chOff x="8220432" y="1881515"/>
              <a:chExt cx="3606337" cy="296263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8988201" y="1936754"/>
                <a:ext cx="705659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8973271" y="1894030"/>
                <a:ext cx="3449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All</a:t>
                </a:r>
                <a:endParaRPr lang="en-US" sz="1200" dirty="0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9677284" y="1900779"/>
                <a:ext cx="93827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School Year</a:t>
                </a:r>
                <a:endParaRPr lang="en-US" sz="1200" dirty="0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11261768" y="1930545"/>
                <a:ext cx="565001" cy="20207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10523253" y="1936754"/>
                <a:ext cx="523472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10993322" y="1881515"/>
                <a:ext cx="3162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to</a:t>
                </a:r>
                <a:endParaRPr lang="en-US" sz="1200" dirty="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8220432" y="1886753"/>
                <a:ext cx="78598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Search by</a:t>
                </a:r>
                <a:endParaRPr lang="en-US" sz="1200" dirty="0"/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6085250" y="1832347"/>
              <a:ext cx="130394" cy="206701"/>
              <a:chOff x="4844107" y="1827175"/>
              <a:chExt cx="217476" cy="329774"/>
            </a:xfrm>
          </p:grpSpPr>
          <p:sp>
            <p:nvSpPr>
              <p:cNvPr id="86" name="Isosceles Triangle 85"/>
              <p:cNvSpPr/>
              <p:nvPr/>
            </p:nvSpPr>
            <p:spPr>
              <a:xfrm rot="10800000">
                <a:off x="4904871" y="1939991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8" name="Straight Connector 107"/>
              <p:cNvCxnSpPr/>
              <p:nvPr/>
            </p:nvCxnSpPr>
            <p:spPr>
              <a:xfrm>
                <a:off x="4844107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Group 74"/>
            <p:cNvGrpSpPr/>
            <p:nvPr/>
          </p:nvGrpSpPr>
          <p:grpSpPr>
            <a:xfrm>
              <a:off x="5291568" y="1826486"/>
              <a:ext cx="130394" cy="206701"/>
              <a:chOff x="4844107" y="1827175"/>
              <a:chExt cx="217476" cy="329774"/>
            </a:xfrm>
          </p:grpSpPr>
          <p:sp>
            <p:nvSpPr>
              <p:cNvPr id="76" name="Isosceles Triangle 75"/>
              <p:cNvSpPr/>
              <p:nvPr/>
            </p:nvSpPr>
            <p:spPr>
              <a:xfrm rot="10800000">
                <a:off x="4904871" y="1939991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7" name="Straight Connector 76"/>
              <p:cNvCxnSpPr/>
              <p:nvPr/>
            </p:nvCxnSpPr>
            <p:spPr>
              <a:xfrm>
                <a:off x="4844107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Group 77"/>
            <p:cNvGrpSpPr/>
            <p:nvPr/>
          </p:nvGrpSpPr>
          <p:grpSpPr>
            <a:xfrm>
              <a:off x="3946298" y="1833349"/>
              <a:ext cx="130394" cy="206701"/>
              <a:chOff x="4844107" y="1827175"/>
              <a:chExt cx="217476" cy="329774"/>
            </a:xfrm>
          </p:grpSpPr>
          <p:sp>
            <p:nvSpPr>
              <p:cNvPr id="80" name="Isosceles Triangle 79"/>
              <p:cNvSpPr/>
              <p:nvPr/>
            </p:nvSpPr>
            <p:spPr>
              <a:xfrm rot="10800000">
                <a:off x="4904871" y="1939991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>
                <a:off x="4844107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1" name="TextBox 90"/>
          <p:cNvSpPr txBox="1"/>
          <p:nvPr/>
        </p:nvSpPr>
        <p:spPr>
          <a:xfrm>
            <a:off x="6371393" y="1678103"/>
            <a:ext cx="8293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View by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7205425" y="1664210"/>
            <a:ext cx="1582969" cy="3330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9" name="Group 98"/>
          <p:cNvGrpSpPr/>
          <p:nvPr/>
        </p:nvGrpSpPr>
        <p:grpSpPr>
          <a:xfrm>
            <a:off x="8528380" y="1648965"/>
            <a:ext cx="202476" cy="349508"/>
            <a:chOff x="4844107" y="1827175"/>
            <a:chExt cx="217476" cy="329774"/>
          </a:xfrm>
        </p:grpSpPr>
        <p:sp>
          <p:nvSpPr>
            <p:cNvPr id="100" name="Isosceles Triangle 99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7274596" y="1648414"/>
            <a:ext cx="438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</a:t>
            </a:r>
            <a:endParaRPr lang="en-US" dirty="0"/>
          </a:p>
        </p:txBody>
      </p:sp>
      <p:sp>
        <p:nvSpPr>
          <p:cNvPr id="79" name="Rectangle 78"/>
          <p:cNvSpPr/>
          <p:nvPr/>
        </p:nvSpPr>
        <p:spPr>
          <a:xfrm>
            <a:off x="60874" y="2174426"/>
            <a:ext cx="2350864" cy="68871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Elementary</a:t>
            </a:r>
          </a:p>
          <a:p>
            <a:pPr algn="ctr"/>
            <a:r>
              <a:rPr lang="en-US" dirty="0" smtClean="0">
                <a:solidFill>
                  <a:srgbClr val="C00000"/>
                </a:solidFill>
              </a:rPr>
              <a:t>(Grade 1-6)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0" y="0"/>
            <a:ext cx="12192000" cy="113190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2" name="Picture 15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" y="70870"/>
            <a:ext cx="1212009" cy="1156322"/>
          </a:xfrm>
          <a:prstGeom prst="rect">
            <a:avLst/>
          </a:prstGeom>
        </p:spPr>
      </p:pic>
      <p:sp>
        <p:nvSpPr>
          <p:cNvPr id="153" name="TextBox 152"/>
          <p:cNvSpPr txBox="1"/>
          <p:nvPr/>
        </p:nvSpPr>
        <p:spPr>
          <a:xfrm>
            <a:off x="1194810" y="137315"/>
            <a:ext cx="503054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Mother of Perpetual Help School</a:t>
            </a:r>
            <a:endParaRPr lang="en-US" sz="25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1226725" y="476944"/>
            <a:ext cx="217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D966"/>
                </a:solidFill>
                <a:latin typeface="Monotype Corsiva" panose="03010101010201010101" pitchFamily="66" charset="0"/>
              </a:rPr>
              <a:t>Humility in Greatness</a:t>
            </a:r>
            <a:endParaRPr lang="en-US" sz="2000" dirty="0">
              <a:solidFill>
                <a:srgbClr val="FFD966"/>
              </a:solidFill>
              <a:latin typeface="Monotype Corsiva" panose="03010101010201010101" pitchFamily="66" charset="0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1226725" y="830607"/>
            <a:ext cx="4027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D966"/>
                </a:solidFill>
              </a:rPr>
              <a:t>Iris St., Dahlia. West Fairview, Quezon City, 1118 Metro Manila</a:t>
            </a:r>
            <a:endParaRPr lang="en-US" sz="1200" dirty="0">
              <a:solidFill>
                <a:srgbClr val="FFD966"/>
              </a:solidFill>
            </a:endParaRPr>
          </a:p>
        </p:txBody>
      </p:sp>
      <p:cxnSp>
        <p:nvCxnSpPr>
          <p:cNvPr id="156" name="Straight Connector 155"/>
          <p:cNvCxnSpPr/>
          <p:nvPr/>
        </p:nvCxnSpPr>
        <p:spPr>
          <a:xfrm>
            <a:off x="6248534" y="58937"/>
            <a:ext cx="0" cy="970291"/>
          </a:xfrm>
          <a:prstGeom prst="line">
            <a:avLst/>
          </a:prstGeom>
          <a:ln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TextBox 156"/>
          <p:cNvSpPr txBox="1"/>
          <p:nvPr/>
        </p:nvSpPr>
        <p:spPr>
          <a:xfrm>
            <a:off x="6257269" y="375842"/>
            <a:ext cx="1507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Enrollment</a:t>
            </a:r>
            <a:endParaRPr lang="en-US" sz="20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0019810" y="856470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11547972" y="881870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62" name="Picture 161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063" y="403558"/>
            <a:ext cx="493840" cy="493840"/>
          </a:xfrm>
          <a:prstGeom prst="rect">
            <a:avLst/>
          </a:prstGeom>
        </p:spPr>
      </p:pic>
      <p:pic>
        <p:nvPicPr>
          <p:cNvPr id="163" name="Picture 162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719" y="410370"/>
            <a:ext cx="535703" cy="51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2000" cy="6856328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1003301" y="1193799"/>
            <a:ext cx="10210800" cy="50550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13325" y="1747465"/>
            <a:ext cx="4528565" cy="21260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4309"/>
              </p:ext>
            </p:extLst>
          </p:nvPr>
        </p:nvGraphicFramePr>
        <p:xfrm>
          <a:off x="1349593" y="1903306"/>
          <a:ext cx="4433239" cy="173897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87227">
                  <a:extLst>
                    <a:ext uri="{9D8B030D-6E8A-4147-A177-3AD203B41FA5}">
                      <a16:colId xmlns:a16="http://schemas.microsoft.com/office/drawing/2014/main" val="1041298308"/>
                    </a:ext>
                  </a:extLst>
                </a:gridCol>
                <a:gridCol w="1612880">
                  <a:extLst>
                    <a:ext uri="{9D8B030D-6E8A-4147-A177-3AD203B41FA5}">
                      <a16:colId xmlns:a16="http://schemas.microsoft.com/office/drawing/2014/main" val="1191502591"/>
                    </a:ext>
                  </a:extLst>
                </a:gridCol>
                <a:gridCol w="1833132">
                  <a:extLst>
                    <a:ext uri="{9D8B030D-6E8A-4147-A177-3AD203B41FA5}">
                      <a16:colId xmlns:a16="http://schemas.microsoft.com/office/drawing/2014/main" val="740472680"/>
                    </a:ext>
                  </a:extLst>
                </a:gridCol>
              </a:tblGrid>
              <a:tr h="27593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lt1"/>
                          </a:solidFill>
                        </a:rPr>
                        <a:t>Student ID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Last</a:t>
                      </a:r>
                      <a:r>
                        <a:rPr lang="en-US" sz="1200" baseline="0" dirty="0" smtClean="0"/>
                        <a:t> Name</a:t>
                      </a:r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First Name</a:t>
                      </a:r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494099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125454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Ellis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3951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94868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498739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16253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6398436" y="1743185"/>
            <a:ext cx="4481820" cy="21303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24302" y="1754779"/>
            <a:ext cx="416852" cy="196329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312" y="2181216"/>
            <a:ext cx="301216" cy="30121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949682" y="2430449"/>
            <a:ext cx="4114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Add</a:t>
            </a:r>
            <a:endParaRPr lang="en-US" sz="8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963" y="2805908"/>
            <a:ext cx="290364" cy="29326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880599" y="3063265"/>
            <a:ext cx="5496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Remove</a:t>
            </a:r>
            <a:endParaRPr lang="en-US" sz="800" dirty="0"/>
          </a:p>
        </p:txBody>
      </p:sp>
      <p:sp>
        <p:nvSpPr>
          <p:cNvPr id="19" name="Rectangle 18"/>
          <p:cNvSpPr/>
          <p:nvPr/>
        </p:nvSpPr>
        <p:spPr>
          <a:xfrm>
            <a:off x="1313325" y="1520701"/>
            <a:ext cx="4528565" cy="35076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dirty="0" smtClean="0"/>
              <a:t>Add student to section</a:t>
            </a:r>
            <a:endParaRPr lang="en-US" sz="1500" dirty="0"/>
          </a:p>
        </p:txBody>
      </p:sp>
      <p:sp>
        <p:nvSpPr>
          <p:cNvPr id="23" name="Rectangle 22"/>
          <p:cNvSpPr/>
          <p:nvPr/>
        </p:nvSpPr>
        <p:spPr>
          <a:xfrm>
            <a:off x="6398435" y="1524745"/>
            <a:ext cx="4511271" cy="350761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dirty="0" smtClean="0"/>
              <a:t>Select Section</a:t>
            </a:r>
            <a:endParaRPr lang="en-US" sz="1500" dirty="0"/>
          </a:p>
        </p:txBody>
      </p:sp>
      <p:sp>
        <p:nvSpPr>
          <p:cNvPr id="24" name="Rectangle 23"/>
          <p:cNvSpPr/>
          <p:nvPr/>
        </p:nvSpPr>
        <p:spPr>
          <a:xfrm>
            <a:off x="7699398" y="1583094"/>
            <a:ext cx="1283226" cy="2051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/>
                </a:solidFill>
              </a:rPr>
              <a:t>Papaya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Isosceles Triangle 24"/>
          <p:cNvSpPr/>
          <p:nvPr/>
        </p:nvSpPr>
        <p:spPr>
          <a:xfrm rot="10800000">
            <a:off x="8793279" y="1639354"/>
            <a:ext cx="118024" cy="108111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8982624" y="1611175"/>
            <a:ext cx="0" cy="1765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7056285"/>
              </p:ext>
            </p:extLst>
          </p:nvPr>
        </p:nvGraphicFramePr>
        <p:xfrm>
          <a:off x="6442021" y="1903587"/>
          <a:ext cx="4433239" cy="173897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1779">
                  <a:extLst>
                    <a:ext uri="{9D8B030D-6E8A-4147-A177-3AD203B41FA5}">
                      <a16:colId xmlns:a16="http://schemas.microsoft.com/office/drawing/2014/main" val="1041298308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1191502591"/>
                    </a:ext>
                  </a:extLst>
                </a:gridCol>
                <a:gridCol w="1540760">
                  <a:extLst>
                    <a:ext uri="{9D8B030D-6E8A-4147-A177-3AD203B41FA5}">
                      <a16:colId xmlns:a16="http://schemas.microsoft.com/office/drawing/2014/main" val="740472680"/>
                    </a:ext>
                  </a:extLst>
                </a:gridCol>
              </a:tblGrid>
              <a:tr h="27593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lt1"/>
                          </a:solidFill>
                        </a:rPr>
                        <a:t>Student ID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Last</a:t>
                      </a:r>
                      <a:r>
                        <a:rPr lang="en-US" sz="1200" baseline="0" dirty="0" smtClean="0"/>
                        <a:t> Name</a:t>
                      </a:r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First Name</a:t>
                      </a:r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494099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3951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94868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498739"/>
                  </a:ext>
                </a:extLst>
              </a:tr>
              <a:tr h="35553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16253"/>
                  </a:ext>
                </a:extLst>
              </a:tr>
            </a:tbl>
          </a:graphicData>
        </a:graphic>
      </p:graphicFrame>
      <p:sp>
        <p:nvSpPr>
          <p:cNvPr id="33" name="Rectangle 32"/>
          <p:cNvSpPr/>
          <p:nvPr/>
        </p:nvSpPr>
        <p:spPr>
          <a:xfrm>
            <a:off x="1313325" y="4479168"/>
            <a:ext cx="9596381" cy="9760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10037617" y="5597994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Enroll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982624" y="5597994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073308" y="3973766"/>
            <a:ext cx="1801952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Assign to section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148482" y="4777570"/>
            <a:ext cx="792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Student </a:t>
            </a:r>
            <a:r>
              <a:rPr lang="en-US" dirty="0" smtClean="0">
                <a:solidFill>
                  <a:srgbClr val="0070C0"/>
                </a:solidFill>
              </a:rPr>
              <a:t>125454</a:t>
            </a:r>
            <a:r>
              <a:rPr lang="en-US" dirty="0" smtClean="0"/>
              <a:t> has been added to </a:t>
            </a:r>
            <a:r>
              <a:rPr lang="en-US" dirty="0" smtClean="0">
                <a:solidFill>
                  <a:srgbClr val="0070C0"/>
                </a:solidFill>
              </a:rPr>
              <a:t>Papaya</a:t>
            </a:r>
            <a:r>
              <a:rPr lang="en-US" dirty="0" smtClean="0"/>
              <a:t>! Please click Enroll to complete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70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03500" y="2476500"/>
            <a:ext cx="6985000" cy="1701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840301" y="3028890"/>
            <a:ext cx="24913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Successfully Enrolled! 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8386617" y="3642836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Okay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31624" y="3642836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22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2778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Management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29734" y="1048902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676" y="1206500"/>
            <a:ext cx="2284172" cy="47206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Curriculum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6885" y="174664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Subjects</a:t>
            </a:r>
            <a:endParaRPr lang="en-US" dirty="0"/>
          </a:p>
        </p:txBody>
      </p:sp>
      <p:sp>
        <p:nvSpPr>
          <p:cNvPr id="98" name="Rectangle 97"/>
          <p:cNvSpPr/>
          <p:nvPr/>
        </p:nvSpPr>
        <p:spPr>
          <a:xfrm>
            <a:off x="57491" y="2287672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Sections</a:t>
            </a:r>
          </a:p>
        </p:txBody>
      </p:sp>
      <p:sp>
        <p:nvSpPr>
          <p:cNvPr id="99" name="Rectangle 98"/>
          <p:cNvSpPr/>
          <p:nvPr/>
        </p:nvSpPr>
        <p:spPr>
          <a:xfrm>
            <a:off x="57249" y="28157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Rooms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46885" y="3349274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Scheduling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134869" y="1181100"/>
            <a:ext cx="201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 Curriculum :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9086229" y="1188552"/>
            <a:ext cx="2915271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7" name="Picture 10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1419" y="1252614"/>
            <a:ext cx="240861" cy="240861"/>
          </a:xfrm>
          <a:prstGeom prst="rect">
            <a:avLst/>
          </a:prstGeom>
        </p:spPr>
      </p:pic>
      <p:graphicFrame>
        <p:nvGraphicFramePr>
          <p:cNvPr id="110" name="Table 10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052496"/>
              </p:ext>
            </p:extLst>
          </p:nvPr>
        </p:nvGraphicFramePr>
        <p:xfrm>
          <a:off x="2543469" y="2385468"/>
          <a:ext cx="9458032" cy="324550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85531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2298700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866900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2654301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</a:tblGrid>
              <a:tr h="34067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Code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Curriculum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School Year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r>
                        <a:rPr lang="en-US" baseline="0" dirty="0" smtClean="0"/>
                        <a:t> Created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Remarks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4799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47995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4799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47995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47995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7995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</a:tbl>
          </a:graphicData>
        </a:graphic>
      </p:graphicFrame>
      <p:pic>
        <p:nvPicPr>
          <p:cNvPr id="111" name="Picture 1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520818" y="3348790"/>
            <a:ext cx="2755737" cy="1571742"/>
          </a:xfrm>
          <a:prstGeom prst="rect">
            <a:avLst/>
          </a:prstGeom>
        </p:spPr>
      </p:pic>
      <p:pic>
        <p:nvPicPr>
          <p:cNvPr id="112" name="Picture 1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162" y="4939553"/>
            <a:ext cx="9167950" cy="1571742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 flipH="1">
            <a:off x="2495508" y="2022999"/>
            <a:ext cx="168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Curriculum List</a:t>
            </a:r>
            <a:endParaRPr lang="en-US" dirty="0"/>
          </a:p>
        </p:txBody>
      </p:sp>
      <p:sp>
        <p:nvSpPr>
          <p:cNvPr id="49" name="Rounded Rectangle 48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C00000"/>
                </a:solidFill>
              </a:rPr>
              <a:t>Curriculum List</a:t>
            </a:r>
            <a:endParaRPr lang="en-US" sz="1500" dirty="0">
              <a:solidFill>
                <a:srgbClr val="C00000"/>
              </a:solidFill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4102984" y="1187256"/>
            <a:ext cx="1723050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Create Curriculum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51" name="Isosceles Triangle 50"/>
          <p:cNvSpPr/>
          <p:nvPr/>
        </p:nvSpPr>
        <p:spPr>
          <a:xfrm rot="10800000">
            <a:off x="3189785" y="1634844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8451225" y="596245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Update</a:t>
            </a: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8395163" y="1570930"/>
            <a:ext cx="3606337" cy="485087"/>
            <a:chOff x="2634707" y="1596594"/>
            <a:chExt cx="3606337" cy="485087"/>
          </a:xfrm>
        </p:grpSpPr>
        <p:sp>
          <p:nvSpPr>
            <p:cNvPr id="57" name="TextBox 56"/>
            <p:cNvSpPr txBox="1"/>
            <p:nvPr/>
          </p:nvSpPr>
          <p:spPr>
            <a:xfrm>
              <a:off x="2718428" y="1596594"/>
              <a:ext cx="71205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Use Filter:</a:t>
              </a:r>
              <a:endParaRPr lang="en-US" sz="1000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648133" y="1656193"/>
              <a:ext cx="104232" cy="12702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2634707" y="1785418"/>
              <a:ext cx="3606337" cy="296263"/>
              <a:chOff x="8220432" y="1881515"/>
              <a:chExt cx="3606337" cy="296263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8988201" y="1936754"/>
                <a:ext cx="705659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8973271" y="1894030"/>
                <a:ext cx="3449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All</a:t>
                </a:r>
                <a:endParaRPr lang="en-US" sz="1200" dirty="0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9677284" y="1900779"/>
                <a:ext cx="93827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School Year</a:t>
                </a:r>
                <a:endParaRPr lang="en-US" sz="1200" dirty="0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11261768" y="1930545"/>
                <a:ext cx="565001" cy="20207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10523253" y="1936754"/>
                <a:ext cx="523472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10993322" y="1881515"/>
                <a:ext cx="3162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to</a:t>
                </a:r>
                <a:endParaRPr lang="en-US" sz="1200" dirty="0"/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8220432" y="1886753"/>
                <a:ext cx="78598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Search by</a:t>
                </a:r>
                <a:endParaRPr lang="en-US" sz="1200" dirty="0"/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6085250" y="1832347"/>
              <a:ext cx="130394" cy="206701"/>
              <a:chOff x="4844107" y="1827175"/>
              <a:chExt cx="217476" cy="329774"/>
            </a:xfrm>
          </p:grpSpPr>
          <p:sp>
            <p:nvSpPr>
              <p:cNvPr id="73" name="Isosceles Triangle 72"/>
              <p:cNvSpPr/>
              <p:nvPr/>
            </p:nvSpPr>
            <p:spPr>
              <a:xfrm rot="10800000">
                <a:off x="4904871" y="1939991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4" name="Straight Connector 73"/>
              <p:cNvCxnSpPr/>
              <p:nvPr/>
            </p:nvCxnSpPr>
            <p:spPr>
              <a:xfrm>
                <a:off x="4844107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/>
          </p:nvGrpSpPr>
          <p:grpSpPr>
            <a:xfrm>
              <a:off x="5291568" y="1826486"/>
              <a:ext cx="130394" cy="206701"/>
              <a:chOff x="4844107" y="1827175"/>
              <a:chExt cx="217476" cy="329774"/>
            </a:xfrm>
          </p:grpSpPr>
          <p:sp>
            <p:nvSpPr>
              <p:cNvPr id="69" name="Isosceles Triangle 68"/>
              <p:cNvSpPr/>
              <p:nvPr/>
            </p:nvSpPr>
            <p:spPr>
              <a:xfrm rot="10800000">
                <a:off x="4904871" y="1939991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Connector 70"/>
              <p:cNvCxnSpPr/>
              <p:nvPr/>
            </p:nvCxnSpPr>
            <p:spPr>
              <a:xfrm>
                <a:off x="4844107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/>
          </p:nvGrpSpPr>
          <p:grpSpPr>
            <a:xfrm>
              <a:off x="3946298" y="1833349"/>
              <a:ext cx="130394" cy="206701"/>
              <a:chOff x="4844107" y="1827175"/>
              <a:chExt cx="217476" cy="329774"/>
            </a:xfrm>
          </p:grpSpPr>
          <p:sp>
            <p:nvSpPr>
              <p:cNvPr id="63" name="Isosceles Triangle 62"/>
              <p:cNvSpPr/>
              <p:nvPr/>
            </p:nvSpPr>
            <p:spPr>
              <a:xfrm rot="10800000">
                <a:off x="4904871" y="1939991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Connector 64"/>
              <p:cNvCxnSpPr/>
              <p:nvPr/>
            </p:nvCxnSpPr>
            <p:spPr>
              <a:xfrm>
                <a:off x="4844107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4700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4978" cy="68563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2982" y="690465"/>
            <a:ext cx="9994826" cy="57495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518190" y="697963"/>
            <a:ext cx="9999618" cy="482600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Create New Curriculum</a:t>
            </a:r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957494" y="1352602"/>
            <a:ext cx="207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Curriculum Name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24529" y="1336950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666143" y="1781736"/>
            <a:ext cx="129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Year Level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38326" y="2140814"/>
            <a:ext cx="13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School Year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751211" y="3064707"/>
            <a:ext cx="9585215" cy="26558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304746" y="3461358"/>
            <a:ext cx="416852" cy="196329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835627" y="3092026"/>
            <a:ext cx="1246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Subject List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824718" y="3090250"/>
            <a:ext cx="2058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Curriculum Subjects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664107" y="1695190"/>
            <a:ext cx="4612606" cy="11073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596354" y="1269126"/>
            <a:ext cx="125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824529" y="1808363"/>
            <a:ext cx="1294532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828071" y="2222146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59930" y="2199612"/>
            <a:ext cx="38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136454" y="2225845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2556717" y="2565573"/>
            <a:ext cx="1588244" cy="369332"/>
            <a:chOff x="3245800" y="2538702"/>
            <a:chExt cx="1588244" cy="369332"/>
          </a:xfrm>
        </p:grpSpPr>
        <p:sp>
          <p:nvSpPr>
            <p:cNvPr id="26" name="Rectangle 25"/>
            <p:cNvSpPr/>
            <p:nvPr/>
          </p:nvSpPr>
          <p:spPr>
            <a:xfrm>
              <a:off x="3245800" y="2657533"/>
              <a:ext cx="141288" cy="1425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420580" y="2538702"/>
              <a:ext cx="1413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All Year Level</a:t>
              </a:r>
              <a:endParaRPr 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429978" y="2560357"/>
            <a:ext cx="1727897" cy="369332"/>
            <a:chOff x="3245800" y="2538702"/>
            <a:chExt cx="1727897" cy="369332"/>
          </a:xfrm>
        </p:grpSpPr>
        <p:sp>
          <p:nvSpPr>
            <p:cNvPr id="29" name="Rectangle 28"/>
            <p:cNvSpPr/>
            <p:nvPr/>
          </p:nvSpPr>
          <p:spPr>
            <a:xfrm>
              <a:off x="3245800" y="2657533"/>
              <a:ext cx="141288" cy="1425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420580" y="2538702"/>
              <a:ext cx="15531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All School Year</a:t>
              </a:r>
              <a:endParaRPr lang="en-US" dirty="0"/>
            </a:p>
          </p:txBody>
        </p:sp>
      </p:grpSp>
      <p:sp>
        <p:nvSpPr>
          <p:cNvPr id="31" name="Isosceles Triangle 30"/>
          <p:cNvSpPr/>
          <p:nvPr/>
        </p:nvSpPr>
        <p:spPr>
          <a:xfrm rot="10800000">
            <a:off x="4904871" y="1914591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/>
          <p:cNvSpPr/>
          <p:nvPr/>
        </p:nvSpPr>
        <p:spPr>
          <a:xfrm rot="10800000">
            <a:off x="4520290" y="2319031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/>
          <p:cNvSpPr/>
          <p:nvPr/>
        </p:nvSpPr>
        <p:spPr>
          <a:xfrm rot="10800000">
            <a:off x="5863970" y="2325973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4844107" y="1801775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4470780" y="2212339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828593" y="2238646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5302816"/>
              </p:ext>
            </p:extLst>
          </p:nvPr>
        </p:nvGraphicFramePr>
        <p:xfrm>
          <a:off x="1896230" y="3415680"/>
          <a:ext cx="4276915" cy="21039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52432">
                  <a:extLst>
                    <a:ext uri="{9D8B030D-6E8A-4147-A177-3AD203B41FA5}">
                      <a16:colId xmlns:a16="http://schemas.microsoft.com/office/drawing/2014/main" val="1041298308"/>
                    </a:ext>
                  </a:extLst>
                </a:gridCol>
                <a:gridCol w="2098845">
                  <a:extLst>
                    <a:ext uri="{9D8B030D-6E8A-4147-A177-3AD203B41FA5}">
                      <a16:colId xmlns:a16="http://schemas.microsoft.com/office/drawing/2014/main" val="1191502591"/>
                    </a:ext>
                  </a:extLst>
                </a:gridCol>
                <a:gridCol w="1425638">
                  <a:extLst>
                    <a:ext uri="{9D8B030D-6E8A-4147-A177-3AD203B41FA5}">
                      <a16:colId xmlns:a16="http://schemas.microsoft.com/office/drawing/2014/main" val="740472680"/>
                    </a:ext>
                  </a:extLst>
                </a:gridCol>
              </a:tblGrid>
              <a:tr h="4207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Code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Subject Name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494099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3951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94868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498739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16253"/>
                  </a:ext>
                </a:extLst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555694"/>
              </p:ext>
            </p:extLst>
          </p:nvPr>
        </p:nvGraphicFramePr>
        <p:xfrm>
          <a:off x="6854452" y="3424883"/>
          <a:ext cx="4296733" cy="21039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55918">
                  <a:extLst>
                    <a:ext uri="{9D8B030D-6E8A-4147-A177-3AD203B41FA5}">
                      <a16:colId xmlns:a16="http://schemas.microsoft.com/office/drawing/2014/main" val="1041298308"/>
                    </a:ext>
                  </a:extLst>
                </a:gridCol>
                <a:gridCol w="2108570">
                  <a:extLst>
                    <a:ext uri="{9D8B030D-6E8A-4147-A177-3AD203B41FA5}">
                      <a16:colId xmlns:a16="http://schemas.microsoft.com/office/drawing/2014/main" val="1191502591"/>
                    </a:ext>
                  </a:extLst>
                </a:gridCol>
                <a:gridCol w="1432245">
                  <a:extLst>
                    <a:ext uri="{9D8B030D-6E8A-4147-A177-3AD203B41FA5}">
                      <a16:colId xmlns:a16="http://schemas.microsoft.com/office/drawing/2014/main" val="740472680"/>
                    </a:ext>
                  </a:extLst>
                </a:gridCol>
              </a:tblGrid>
              <a:tr h="4207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Code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Subject Name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494099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3951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94868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498739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16253"/>
                  </a:ext>
                </a:extLst>
              </a:tr>
            </a:tbl>
          </a:graphicData>
        </a:graphic>
      </p:graphicFrame>
      <p:grpSp>
        <p:nvGrpSpPr>
          <p:cNvPr id="48" name="Group 47"/>
          <p:cNvGrpSpPr/>
          <p:nvPr/>
        </p:nvGrpSpPr>
        <p:grpSpPr>
          <a:xfrm>
            <a:off x="6273082" y="3964026"/>
            <a:ext cx="549602" cy="1097493"/>
            <a:chOff x="7055812" y="3885039"/>
            <a:chExt cx="549602" cy="1097493"/>
          </a:xfrm>
        </p:grpSpPr>
        <p:grpSp>
          <p:nvGrpSpPr>
            <p:cNvPr id="39" name="Group 38"/>
            <p:cNvGrpSpPr/>
            <p:nvPr/>
          </p:nvGrpSpPr>
          <p:grpSpPr>
            <a:xfrm>
              <a:off x="7124895" y="3885039"/>
              <a:ext cx="411435" cy="464677"/>
              <a:chOff x="7120134" y="3891420"/>
              <a:chExt cx="411435" cy="464677"/>
            </a:xfrm>
          </p:grpSpPr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54764" y="3891420"/>
                <a:ext cx="301216" cy="301216"/>
              </a:xfrm>
              <a:prstGeom prst="rect">
                <a:avLst/>
              </a:prstGeom>
            </p:spPr>
          </p:pic>
          <p:sp>
            <p:nvSpPr>
              <p:cNvPr id="41" name="TextBox 40"/>
              <p:cNvSpPr txBox="1"/>
              <p:nvPr/>
            </p:nvSpPr>
            <p:spPr>
              <a:xfrm>
                <a:off x="7120134" y="4140653"/>
                <a:ext cx="41143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smtClean="0"/>
                  <a:t>Add</a:t>
                </a:r>
                <a:endParaRPr lang="en-US" sz="800" dirty="0"/>
              </a:p>
            </p:txBody>
          </p:sp>
        </p:grpSp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4176" y="4509731"/>
              <a:ext cx="290364" cy="293268"/>
            </a:xfrm>
            <a:prstGeom prst="rect">
              <a:avLst/>
            </a:prstGeom>
          </p:spPr>
        </p:pic>
        <p:sp>
          <p:nvSpPr>
            <p:cNvPr id="43" name="TextBox 42"/>
            <p:cNvSpPr txBox="1"/>
            <p:nvPr/>
          </p:nvSpPr>
          <p:spPr>
            <a:xfrm>
              <a:off x="7055812" y="4767088"/>
              <a:ext cx="5496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smtClean="0"/>
                <a:t>Remove</a:t>
              </a:r>
              <a:endParaRPr lang="en-US" sz="800" dirty="0"/>
            </a:p>
          </p:txBody>
        </p:sp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08311" y="4256490"/>
            <a:ext cx="1657316" cy="828658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274821" y="4256408"/>
            <a:ext cx="1657316" cy="828658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931" y="5072201"/>
            <a:ext cx="4158253" cy="828658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261" y="5081405"/>
            <a:ext cx="4158253" cy="828658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10433388" y="5847009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Create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371941" y="5852131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071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4978" cy="68563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2982" y="690465"/>
            <a:ext cx="9994826" cy="57495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518190" y="697963"/>
            <a:ext cx="9999618" cy="482600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Edit Curriculum</a:t>
            </a:r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1957494" y="1352602"/>
            <a:ext cx="207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Curriculum Name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24529" y="1336950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666143" y="1781736"/>
            <a:ext cx="129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Year Level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38326" y="2140814"/>
            <a:ext cx="13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School Year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751211" y="3064707"/>
            <a:ext cx="9585215" cy="26558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304746" y="3461358"/>
            <a:ext cx="416852" cy="196329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835627" y="3092026"/>
            <a:ext cx="1246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Subject List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824718" y="3090250"/>
            <a:ext cx="2058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Curriculum Subjects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664107" y="1695190"/>
            <a:ext cx="4612606" cy="11073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596354" y="1269126"/>
            <a:ext cx="125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824529" y="1808363"/>
            <a:ext cx="1294532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828071" y="2222146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59930" y="2199612"/>
            <a:ext cx="38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136454" y="2225845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2556717" y="2565573"/>
            <a:ext cx="1588244" cy="369332"/>
            <a:chOff x="3245800" y="2538702"/>
            <a:chExt cx="1588244" cy="369332"/>
          </a:xfrm>
        </p:grpSpPr>
        <p:sp>
          <p:nvSpPr>
            <p:cNvPr id="26" name="Rectangle 25"/>
            <p:cNvSpPr/>
            <p:nvPr/>
          </p:nvSpPr>
          <p:spPr>
            <a:xfrm>
              <a:off x="3245800" y="2657533"/>
              <a:ext cx="141288" cy="1425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420580" y="2538702"/>
              <a:ext cx="1413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All Year Level</a:t>
              </a:r>
              <a:endParaRPr 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429978" y="2560357"/>
            <a:ext cx="1727897" cy="369332"/>
            <a:chOff x="3245800" y="2538702"/>
            <a:chExt cx="1727897" cy="369332"/>
          </a:xfrm>
        </p:grpSpPr>
        <p:sp>
          <p:nvSpPr>
            <p:cNvPr id="29" name="Rectangle 28"/>
            <p:cNvSpPr/>
            <p:nvPr/>
          </p:nvSpPr>
          <p:spPr>
            <a:xfrm>
              <a:off x="3245800" y="2657533"/>
              <a:ext cx="141288" cy="1425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420580" y="2538702"/>
              <a:ext cx="15531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All School Year</a:t>
              </a:r>
              <a:endParaRPr lang="en-US" dirty="0"/>
            </a:p>
          </p:txBody>
        </p:sp>
      </p:grpSp>
      <p:sp>
        <p:nvSpPr>
          <p:cNvPr id="31" name="Isosceles Triangle 30"/>
          <p:cNvSpPr/>
          <p:nvPr/>
        </p:nvSpPr>
        <p:spPr>
          <a:xfrm rot="10800000">
            <a:off x="4904871" y="1914591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/>
          <p:cNvSpPr/>
          <p:nvPr/>
        </p:nvSpPr>
        <p:spPr>
          <a:xfrm rot="10800000">
            <a:off x="4520290" y="2319031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/>
          <p:cNvSpPr/>
          <p:nvPr/>
        </p:nvSpPr>
        <p:spPr>
          <a:xfrm rot="10800000">
            <a:off x="5863970" y="2325973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4844107" y="1801775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4470780" y="2212339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828593" y="2238646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5302816"/>
              </p:ext>
            </p:extLst>
          </p:nvPr>
        </p:nvGraphicFramePr>
        <p:xfrm>
          <a:off x="1896230" y="3415680"/>
          <a:ext cx="4276915" cy="21039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52432">
                  <a:extLst>
                    <a:ext uri="{9D8B030D-6E8A-4147-A177-3AD203B41FA5}">
                      <a16:colId xmlns:a16="http://schemas.microsoft.com/office/drawing/2014/main" val="1041298308"/>
                    </a:ext>
                  </a:extLst>
                </a:gridCol>
                <a:gridCol w="2098845">
                  <a:extLst>
                    <a:ext uri="{9D8B030D-6E8A-4147-A177-3AD203B41FA5}">
                      <a16:colId xmlns:a16="http://schemas.microsoft.com/office/drawing/2014/main" val="1191502591"/>
                    </a:ext>
                  </a:extLst>
                </a:gridCol>
                <a:gridCol w="1425638">
                  <a:extLst>
                    <a:ext uri="{9D8B030D-6E8A-4147-A177-3AD203B41FA5}">
                      <a16:colId xmlns:a16="http://schemas.microsoft.com/office/drawing/2014/main" val="740472680"/>
                    </a:ext>
                  </a:extLst>
                </a:gridCol>
              </a:tblGrid>
              <a:tr h="4207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Code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Subject Name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494099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3951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94868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498739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16253"/>
                  </a:ext>
                </a:extLst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555694"/>
              </p:ext>
            </p:extLst>
          </p:nvPr>
        </p:nvGraphicFramePr>
        <p:xfrm>
          <a:off x="6854452" y="3424883"/>
          <a:ext cx="4296733" cy="21039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55918">
                  <a:extLst>
                    <a:ext uri="{9D8B030D-6E8A-4147-A177-3AD203B41FA5}">
                      <a16:colId xmlns:a16="http://schemas.microsoft.com/office/drawing/2014/main" val="1041298308"/>
                    </a:ext>
                  </a:extLst>
                </a:gridCol>
                <a:gridCol w="2108570">
                  <a:extLst>
                    <a:ext uri="{9D8B030D-6E8A-4147-A177-3AD203B41FA5}">
                      <a16:colId xmlns:a16="http://schemas.microsoft.com/office/drawing/2014/main" val="1191502591"/>
                    </a:ext>
                  </a:extLst>
                </a:gridCol>
                <a:gridCol w="1432245">
                  <a:extLst>
                    <a:ext uri="{9D8B030D-6E8A-4147-A177-3AD203B41FA5}">
                      <a16:colId xmlns:a16="http://schemas.microsoft.com/office/drawing/2014/main" val="740472680"/>
                    </a:ext>
                  </a:extLst>
                </a:gridCol>
              </a:tblGrid>
              <a:tr h="4207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Code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Subject Name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494099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3951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94868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498739"/>
                  </a:ext>
                </a:extLst>
              </a:tr>
              <a:tr h="4207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16253"/>
                  </a:ext>
                </a:extLst>
              </a:tr>
            </a:tbl>
          </a:graphicData>
        </a:graphic>
      </p:graphicFrame>
      <p:grpSp>
        <p:nvGrpSpPr>
          <p:cNvPr id="48" name="Group 47"/>
          <p:cNvGrpSpPr/>
          <p:nvPr/>
        </p:nvGrpSpPr>
        <p:grpSpPr>
          <a:xfrm>
            <a:off x="6273082" y="3964026"/>
            <a:ext cx="549602" cy="1097493"/>
            <a:chOff x="7055812" y="3885039"/>
            <a:chExt cx="549602" cy="1097493"/>
          </a:xfrm>
        </p:grpSpPr>
        <p:grpSp>
          <p:nvGrpSpPr>
            <p:cNvPr id="39" name="Group 38"/>
            <p:cNvGrpSpPr/>
            <p:nvPr/>
          </p:nvGrpSpPr>
          <p:grpSpPr>
            <a:xfrm>
              <a:off x="7124895" y="3885039"/>
              <a:ext cx="411435" cy="464677"/>
              <a:chOff x="7120134" y="3891420"/>
              <a:chExt cx="411435" cy="464677"/>
            </a:xfrm>
          </p:grpSpPr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54764" y="3891420"/>
                <a:ext cx="301216" cy="301216"/>
              </a:xfrm>
              <a:prstGeom prst="rect">
                <a:avLst/>
              </a:prstGeom>
            </p:spPr>
          </p:pic>
          <p:sp>
            <p:nvSpPr>
              <p:cNvPr id="41" name="TextBox 40"/>
              <p:cNvSpPr txBox="1"/>
              <p:nvPr/>
            </p:nvSpPr>
            <p:spPr>
              <a:xfrm>
                <a:off x="7120134" y="4140653"/>
                <a:ext cx="41143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smtClean="0"/>
                  <a:t>Add</a:t>
                </a:r>
                <a:endParaRPr lang="en-US" sz="800" dirty="0"/>
              </a:p>
            </p:txBody>
          </p:sp>
        </p:grpSp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4176" y="4509731"/>
              <a:ext cx="290364" cy="293268"/>
            </a:xfrm>
            <a:prstGeom prst="rect">
              <a:avLst/>
            </a:prstGeom>
          </p:spPr>
        </p:pic>
        <p:sp>
          <p:nvSpPr>
            <p:cNvPr id="43" name="TextBox 42"/>
            <p:cNvSpPr txBox="1"/>
            <p:nvPr/>
          </p:nvSpPr>
          <p:spPr>
            <a:xfrm>
              <a:off x="7055812" y="4767088"/>
              <a:ext cx="5496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smtClean="0"/>
                <a:t>Remove</a:t>
              </a:r>
              <a:endParaRPr lang="en-US" sz="800" dirty="0"/>
            </a:p>
          </p:txBody>
        </p:sp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08311" y="4256490"/>
            <a:ext cx="1657316" cy="828658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274821" y="4256408"/>
            <a:ext cx="1657316" cy="828658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931" y="5072201"/>
            <a:ext cx="4158253" cy="828658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261" y="5081405"/>
            <a:ext cx="4158253" cy="828658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10337800" y="5847009"/>
            <a:ext cx="967677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270341" y="5852131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92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2778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Management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15220" y="1048902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676" y="11811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Curriculum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5040" y="1725155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Subjects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45040" y="2275939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Sections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4798" y="280403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Rooms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34434" y="3337541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Scheduling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26378" y="1181100"/>
            <a:ext cx="1559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 Subject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086230" y="1188552"/>
            <a:ext cx="2596184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560597"/>
              </p:ext>
            </p:extLst>
          </p:nvPr>
        </p:nvGraphicFramePr>
        <p:xfrm>
          <a:off x="2543470" y="2061333"/>
          <a:ext cx="9458031" cy="345757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02355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877148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2049511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576339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1576339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576339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</a:tblGrid>
              <a:tr h="34389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Code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Subject Name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Date</a:t>
                      </a:r>
                      <a:r>
                        <a:rPr lang="en-US" baseline="0" dirty="0" smtClean="0"/>
                        <a:t> Created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Curriculum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Year Level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5153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5153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51530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5153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5153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5153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</a:tbl>
          </a:graphicData>
        </a:graphic>
      </p:graphicFrame>
      <p:sp>
        <p:nvSpPr>
          <p:cNvPr id="39" name="TextBox 38"/>
          <p:cNvSpPr txBox="1"/>
          <p:nvPr/>
        </p:nvSpPr>
        <p:spPr>
          <a:xfrm>
            <a:off x="8306303" y="1548405"/>
            <a:ext cx="7120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Use Filter:</a:t>
            </a:r>
            <a:endParaRPr lang="en-US" sz="1000" dirty="0"/>
          </a:p>
        </p:txBody>
      </p:sp>
      <p:sp>
        <p:nvSpPr>
          <p:cNvPr id="40" name="Rectangle 39"/>
          <p:cNvSpPr/>
          <p:nvPr/>
        </p:nvSpPr>
        <p:spPr>
          <a:xfrm>
            <a:off x="8236008" y="1608004"/>
            <a:ext cx="104232" cy="12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/>
          <p:cNvGrpSpPr/>
          <p:nvPr/>
        </p:nvGrpSpPr>
        <p:grpSpPr>
          <a:xfrm>
            <a:off x="8374546" y="1685392"/>
            <a:ext cx="3626955" cy="303699"/>
            <a:chOff x="8372396" y="1829678"/>
            <a:chExt cx="3626955" cy="303699"/>
          </a:xfrm>
        </p:grpSpPr>
        <p:sp>
          <p:nvSpPr>
            <p:cNvPr id="46" name="Rectangle 45"/>
            <p:cNvSpPr/>
            <p:nvPr/>
          </p:nvSpPr>
          <p:spPr>
            <a:xfrm>
              <a:off x="9201149" y="1885950"/>
              <a:ext cx="705659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176428" y="1842700"/>
              <a:ext cx="3449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All</a:t>
              </a:r>
              <a:endParaRPr lang="en-US" sz="12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9905665" y="1848653"/>
              <a:ext cx="9799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School Year :</a:t>
              </a:r>
              <a:endParaRPr lang="en-US" sz="1200" dirty="0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536468" y="1885949"/>
              <a:ext cx="462883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10799956" y="1885950"/>
              <a:ext cx="438150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1220228" y="1856378"/>
              <a:ext cx="3162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to</a:t>
              </a:r>
              <a:endParaRPr lang="en-US" sz="12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372396" y="1829678"/>
              <a:ext cx="8276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Search by:</a:t>
              </a:r>
              <a:endParaRPr lang="en-US" sz="1200" dirty="0"/>
            </a:p>
          </p:txBody>
        </p:sp>
      </p:grpSp>
      <p:pic>
        <p:nvPicPr>
          <p:cNvPr id="74" name="Picture 7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1419" y="1213892"/>
            <a:ext cx="292283" cy="292283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76485" y="3203728"/>
            <a:ext cx="2993603" cy="1571742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372" y="4965512"/>
            <a:ext cx="9167950" cy="1571742"/>
          </a:xfrm>
          <a:prstGeom prst="rect">
            <a:avLst/>
          </a:prstGeom>
        </p:spPr>
      </p:pic>
      <p:cxnSp>
        <p:nvCxnSpPr>
          <p:cNvPr id="48" name="Straight Connector 47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ounded Rectangle 50"/>
          <p:cNvSpPr/>
          <p:nvPr/>
        </p:nvSpPr>
        <p:spPr>
          <a:xfrm>
            <a:off x="8451225" y="596245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C00000"/>
                </a:solidFill>
              </a:rPr>
              <a:t>Subject List</a:t>
            </a:r>
            <a:endParaRPr lang="en-US" sz="1500" dirty="0">
              <a:solidFill>
                <a:srgbClr val="C00000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4102984" y="1187256"/>
            <a:ext cx="1723050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Add Subject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62" name="Isosceles Triangle 61"/>
          <p:cNvSpPr/>
          <p:nvPr/>
        </p:nvSpPr>
        <p:spPr>
          <a:xfrm rot="10800000">
            <a:off x="3189785" y="1634844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90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2000" cy="68563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2982" y="690465"/>
            <a:ext cx="9994826" cy="57495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18190" y="697963"/>
            <a:ext cx="9999618" cy="482600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Add New Subject</a:t>
            </a:r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2294131" y="1340524"/>
            <a:ext cx="1666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Subject Name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24529" y="1336950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Earth Science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36217" y="1924441"/>
            <a:ext cx="129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Year Level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05209" y="2375901"/>
            <a:ext cx="13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School Year 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106028" y="3508805"/>
            <a:ext cx="8973321" cy="1900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106028" y="3010575"/>
            <a:ext cx="125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823023" y="2443695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754882" y="2421161"/>
            <a:ext cx="38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131406" y="2447394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/>
          <p:cNvSpPr/>
          <p:nvPr/>
        </p:nvSpPr>
        <p:spPr>
          <a:xfrm rot="10800000">
            <a:off x="4515242" y="2540580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/>
          <p:cNvSpPr/>
          <p:nvPr/>
        </p:nvSpPr>
        <p:spPr>
          <a:xfrm rot="10800000">
            <a:off x="5858922" y="2547522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3819480" y="1944220"/>
            <a:ext cx="2228357" cy="337859"/>
            <a:chOff x="3824529" y="1827175"/>
            <a:chExt cx="1294532" cy="337859"/>
          </a:xfrm>
        </p:grpSpPr>
        <p:sp>
          <p:nvSpPr>
            <p:cNvPr id="19" name="Rectangle 18"/>
            <p:cNvSpPr/>
            <p:nvPr/>
          </p:nvSpPr>
          <p:spPr>
            <a:xfrm>
              <a:off x="3824529" y="1833763"/>
              <a:ext cx="1294532" cy="3312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Isosceles Triangle 28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3" name="Straight Connector 32"/>
          <p:cNvCxnSpPr/>
          <p:nvPr/>
        </p:nvCxnSpPr>
        <p:spPr>
          <a:xfrm>
            <a:off x="4465732" y="2433888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823545" y="2460195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354718" y="1340524"/>
            <a:ext cx="1620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Subject Code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7759053" y="1302372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ESC00125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958632" y="1869356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Units</a:t>
            </a:r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7664676" y="1896308"/>
            <a:ext cx="810210" cy="2826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0207260" y="5743392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Add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087687" y="5736686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14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703943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644537" y="1704702"/>
            <a:ext cx="5919651" cy="34420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644537" y="1704703"/>
            <a:ext cx="5919651" cy="456149"/>
          </a:xfrm>
          <a:prstGeom prst="rect">
            <a:avLst/>
          </a:prstGeom>
          <a:solidFill>
            <a:srgbClr val="5A9BD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Welcome to Mother of Perpetual Help Enrollment System 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4016511" y="2659343"/>
            <a:ext cx="5020848" cy="1486068"/>
            <a:chOff x="4044775" y="2664823"/>
            <a:chExt cx="5020848" cy="1486068"/>
          </a:xfrm>
        </p:grpSpPr>
        <p:sp>
          <p:nvSpPr>
            <p:cNvPr id="15" name="Rectangle 14"/>
            <p:cNvSpPr/>
            <p:nvPr/>
          </p:nvSpPr>
          <p:spPr>
            <a:xfrm>
              <a:off x="5370973" y="2664823"/>
              <a:ext cx="3694649" cy="4572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99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70973" y="3268978"/>
              <a:ext cx="3694650" cy="4572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99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044775" y="2702796"/>
              <a:ext cx="1202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Username 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044775" y="3366106"/>
              <a:ext cx="10709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Password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156463" y="3827726"/>
              <a:ext cx="2238944" cy="323165"/>
            </a:xfrm>
            <a:prstGeom prst="rect">
              <a:avLst/>
            </a:prstGeom>
            <a:solidFill>
              <a:srgbClr val="5A9BD5"/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>
                  <a:solidFill>
                    <a:schemeClr val="bg1"/>
                  </a:solidFill>
                </a:rPr>
                <a:t>Sign in</a:t>
              </a:r>
              <a:endParaRPr lang="en-US" sz="1500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5457983" y="2134588"/>
            <a:ext cx="1340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User Login </a:t>
            </a:r>
            <a:endParaRPr lang="en-US" sz="20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560" y="2773597"/>
            <a:ext cx="216770" cy="216770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7201158" y="4212462"/>
            <a:ext cx="12890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Forgot Password?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108988" y="4288555"/>
            <a:ext cx="112238" cy="1098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174379" y="4203730"/>
            <a:ext cx="11117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Remember me</a:t>
            </a:r>
            <a:endParaRPr lang="en-US" sz="1200" dirty="0"/>
          </a:p>
        </p:txBody>
      </p:sp>
      <p:cxnSp>
        <p:nvCxnSpPr>
          <p:cNvPr id="42" name="Straight Connector 41"/>
          <p:cNvCxnSpPr/>
          <p:nvPr/>
        </p:nvCxnSpPr>
        <p:spPr>
          <a:xfrm>
            <a:off x="7240397" y="4264863"/>
            <a:ext cx="0" cy="15754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8611600" y="4565407"/>
            <a:ext cx="851515" cy="436557"/>
            <a:chOff x="8738638" y="4663130"/>
            <a:chExt cx="851515" cy="436557"/>
          </a:xfrm>
        </p:grpSpPr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4386" y="4663130"/>
              <a:ext cx="222217" cy="222217"/>
            </a:xfrm>
            <a:prstGeom prst="rect">
              <a:avLst/>
            </a:prstGeom>
          </p:spPr>
        </p:pic>
        <p:sp>
          <p:nvSpPr>
            <p:cNvPr id="45" name="TextBox 44"/>
            <p:cNvSpPr txBox="1"/>
            <p:nvPr/>
          </p:nvSpPr>
          <p:spPr>
            <a:xfrm>
              <a:off x="8738638" y="4853466"/>
              <a:ext cx="8515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Exit Program</a:t>
              </a:r>
              <a:endParaRPr lang="en-US" sz="1000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244" y="3368081"/>
            <a:ext cx="264160" cy="26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88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2000" cy="68563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2982" y="690465"/>
            <a:ext cx="9994826" cy="57495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18190" y="697963"/>
            <a:ext cx="9999618" cy="482600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Update Subject Information</a:t>
            </a:r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2320305" y="1340524"/>
            <a:ext cx="1620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Subject Name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24529" y="1336950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Earth Science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43455" y="1912747"/>
            <a:ext cx="129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Year Level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97669" y="2401372"/>
            <a:ext cx="13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School Year 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106028" y="3508805"/>
            <a:ext cx="8973321" cy="1900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Crocodile and Sphinx.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106028" y="3010575"/>
            <a:ext cx="125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823023" y="2443695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754882" y="2421161"/>
            <a:ext cx="38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131406" y="2447394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/>
          <p:cNvSpPr/>
          <p:nvPr/>
        </p:nvSpPr>
        <p:spPr>
          <a:xfrm rot="10800000">
            <a:off x="4515242" y="2540580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/>
          <p:cNvSpPr/>
          <p:nvPr/>
        </p:nvSpPr>
        <p:spPr>
          <a:xfrm rot="10800000">
            <a:off x="5858922" y="2547522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3819480" y="1944220"/>
            <a:ext cx="2228357" cy="337859"/>
            <a:chOff x="3824529" y="1827175"/>
            <a:chExt cx="1294532" cy="337859"/>
          </a:xfrm>
        </p:grpSpPr>
        <p:sp>
          <p:nvSpPr>
            <p:cNvPr id="19" name="Rectangle 18"/>
            <p:cNvSpPr/>
            <p:nvPr/>
          </p:nvSpPr>
          <p:spPr>
            <a:xfrm>
              <a:off x="3824529" y="1833763"/>
              <a:ext cx="1294532" cy="3312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Isosceles Triangle 28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3" name="Straight Connector 32"/>
          <p:cNvCxnSpPr/>
          <p:nvPr/>
        </p:nvCxnSpPr>
        <p:spPr>
          <a:xfrm>
            <a:off x="4465732" y="2433888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823545" y="2460195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354718" y="1340524"/>
            <a:ext cx="1620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Subject Code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7759053" y="1302372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ESC00125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108638" y="1904662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Units </a:t>
            </a:r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7750762" y="1948014"/>
            <a:ext cx="810210" cy="2826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0207260" y="5770231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087687" y="5763525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97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2778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Management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29734" y="1048902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676" y="11811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Curriculum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5040" y="172515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Subjects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45282" y="2290695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Sections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5040" y="2818791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Rooms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34676" y="3352297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Scheduling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61116" y="1191936"/>
            <a:ext cx="155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 Section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086229" y="1188552"/>
            <a:ext cx="2915271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0169558"/>
              </p:ext>
            </p:extLst>
          </p:nvPr>
        </p:nvGraphicFramePr>
        <p:xfrm>
          <a:off x="2566373" y="2421145"/>
          <a:ext cx="9435128" cy="337706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39867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201783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854926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1358537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1276895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</a:tblGrid>
              <a:tr h="32223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Section</a:t>
                      </a:r>
                      <a:r>
                        <a:rPr lang="en-US" sz="1500" baseline="0" dirty="0" smtClean="0"/>
                        <a:t> Name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Capacity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Session(s</a:t>
                      </a:r>
                      <a:r>
                        <a:rPr lang="en-US" sz="1200" dirty="0" smtClean="0"/>
                        <a:t>)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Adviser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Curriculum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Year Level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School Year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1333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Molave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Alvin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Grade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2016-2017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Apple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Jordan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Senior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Grade 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2016-2017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23495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sp>
        <p:nvSpPr>
          <p:cNvPr id="39" name="TextBox 38"/>
          <p:cNvSpPr txBox="1"/>
          <p:nvPr/>
        </p:nvSpPr>
        <p:spPr>
          <a:xfrm>
            <a:off x="8306303" y="1548405"/>
            <a:ext cx="7120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Use Filter:</a:t>
            </a:r>
            <a:endParaRPr lang="en-US" sz="1000" dirty="0"/>
          </a:p>
        </p:txBody>
      </p:sp>
      <p:sp>
        <p:nvSpPr>
          <p:cNvPr id="40" name="Rectangle 39"/>
          <p:cNvSpPr/>
          <p:nvPr/>
        </p:nvSpPr>
        <p:spPr>
          <a:xfrm>
            <a:off x="8236008" y="1608004"/>
            <a:ext cx="104232" cy="12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/>
          <p:cNvGrpSpPr/>
          <p:nvPr/>
        </p:nvGrpSpPr>
        <p:grpSpPr>
          <a:xfrm>
            <a:off x="8374546" y="1685392"/>
            <a:ext cx="3626955" cy="303699"/>
            <a:chOff x="8372396" y="1829678"/>
            <a:chExt cx="3626955" cy="303699"/>
          </a:xfrm>
        </p:grpSpPr>
        <p:sp>
          <p:nvSpPr>
            <p:cNvPr id="46" name="Rectangle 45"/>
            <p:cNvSpPr/>
            <p:nvPr/>
          </p:nvSpPr>
          <p:spPr>
            <a:xfrm>
              <a:off x="9201149" y="1885950"/>
              <a:ext cx="705659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176428" y="1842700"/>
              <a:ext cx="3449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All</a:t>
              </a:r>
              <a:endParaRPr lang="en-US" sz="12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9854865" y="1848653"/>
              <a:ext cx="9799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School Year :</a:t>
              </a:r>
              <a:endParaRPr lang="en-US" sz="1200" dirty="0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536468" y="1885949"/>
              <a:ext cx="462883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10799956" y="1885950"/>
              <a:ext cx="438150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1220228" y="1856378"/>
              <a:ext cx="3162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to</a:t>
              </a:r>
              <a:endParaRPr lang="en-US" sz="12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372396" y="1829678"/>
              <a:ext cx="8276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Search by:</a:t>
              </a:r>
              <a:endParaRPr lang="en-US" sz="1200" dirty="0"/>
            </a:p>
          </p:txBody>
        </p:sp>
      </p:grpSp>
      <p:pic>
        <p:nvPicPr>
          <p:cNvPr id="74" name="Picture 7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9626" y="1239348"/>
            <a:ext cx="254971" cy="254971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754" y="4672596"/>
            <a:ext cx="9435129" cy="201558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97876" y="2075899"/>
            <a:ext cx="1244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Section List</a:t>
            </a:r>
            <a:endParaRPr lang="en-US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579841" y="3492684"/>
            <a:ext cx="2711905" cy="1197147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ounded Rectangle 58"/>
          <p:cNvSpPr/>
          <p:nvPr/>
        </p:nvSpPr>
        <p:spPr>
          <a:xfrm>
            <a:off x="8451225" y="596245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2" name="Rounded Rectangle 61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C00000"/>
                </a:solidFill>
              </a:rPr>
              <a:t>Section List</a:t>
            </a:r>
            <a:endParaRPr lang="en-US" sz="1500" dirty="0">
              <a:solidFill>
                <a:srgbClr val="C00000"/>
              </a:solidFill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4102984" y="1187256"/>
            <a:ext cx="1723050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Create Section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65" name="Isosceles Triangle 64"/>
          <p:cNvSpPr/>
          <p:nvPr/>
        </p:nvSpPr>
        <p:spPr>
          <a:xfrm rot="10800000">
            <a:off x="3189785" y="1634844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/>
          <p:cNvSpPr/>
          <p:nvPr/>
        </p:nvSpPr>
        <p:spPr>
          <a:xfrm>
            <a:off x="7228946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Add Students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54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39656" y="768118"/>
            <a:ext cx="9994826" cy="38945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34864" y="775616"/>
            <a:ext cx="9999618" cy="482600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Create Section</a:t>
            </a:r>
            <a:endParaRPr lang="en-US" sz="2500" dirty="0"/>
          </a:p>
        </p:txBody>
      </p:sp>
      <p:sp>
        <p:nvSpPr>
          <p:cNvPr id="8" name="TextBox 7"/>
          <p:cNvSpPr txBox="1"/>
          <p:nvPr/>
        </p:nvSpPr>
        <p:spPr>
          <a:xfrm>
            <a:off x="1552452" y="1498377"/>
            <a:ext cx="207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Section Name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197510" y="1532170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Molave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93479" y="2042453"/>
            <a:ext cx="129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Curriculum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730921" y="2579768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School Year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195688" y="2598666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27547" y="2576132"/>
            <a:ext cx="38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04071" y="2602365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/>
          <p:cNvSpPr/>
          <p:nvPr/>
        </p:nvSpPr>
        <p:spPr>
          <a:xfrm rot="10800000">
            <a:off x="3900971" y="2709083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/>
          <p:cNvSpPr/>
          <p:nvPr/>
        </p:nvSpPr>
        <p:spPr>
          <a:xfrm rot="10800000">
            <a:off x="5192399" y="2702962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3197194" y="2076334"/>
            <a:ext cx="2228357" cy="337859"/>
            <a:chOff x="3824529" y="1827175"/>
            <a:chExt cx="1294532" cy="337859"/>
          </a:xfrm>
        </p:grpSpPr>
        <p:sp>
          <p:nvSpPr>
            <p:cNvPr id="28" name="Rectangle 27"/>
            <p:cNvSpPr/>
            <p:nvPr/>
          </p:nvSpPr>
          <p:spPr>
            <a:xfrm>
              <a:off x="3824529" y="1833763"/>
              <a:ext cx="1294532" cy="3312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Isosceles Triangle 28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/>
          <p:cNvCxnSpPr/>
          <p:nvPr/>
        </p:nvCxnSpPr>
        <p:spPr>
          <a:xfrm>
            <a:off x="3838398" y="2589328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131211" y="2603163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540944" y="1535987"/>
            <a:ext cx="1620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Year Level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6650688" y="1496782"/>
            <a:ext cx="1863840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733137" y="1512457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Session 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9662300" y="1558959"/>
            <a:ext cx="790030" cy="3228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8656937" y="2076334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 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9662300" y="2122836"/>
            <a:ext cx="790030" cy="3228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768408" y="2036776"/>
            <a:ext cx="94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Adviser 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649768" y="1995405"/>
            <a:ext cx="1863840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633181" y="3876795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Create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513608" y="3870089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730920" y="3279751"/>
            <a:ext cx="6016079" cy="96637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956923" y="3283386"/>
            <a:ext cx="1700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Special Section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90319" y="3368027"/>
            <a:ext cx="194071" cy="2000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345191" y="3637611"/>
            <a:ext cx="235238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/>
              <a:t>Final Rating Average of</a:t>
            </a:r>
            <a:endParaRPr lang="en-US" sz="1500" dirty="0"/>
          </a:p>
        </p:txBody>
      </p:sp>
      <p:sp>
        <p:nvSpPr>
          <p:cNvPr id="46" name="Rectangle 45"/>
          <p:cNvSpPr/>
          <p:nvPr/>
        </p:nvSpPr>
        <p:spPr>
          <a:xfrm>
            <a:off x="2178587" y="3698678"/>
            <a:ext cx="194071" cy="2000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354852" y="3600565"/>
            <a:ext cx="1550648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Isosceles Triangle 47"/>
          <p:cNvSpPr/>
          <p:nvPr/>
        </p:nvSpPr>
        <p:spPr>
          <a:xfrm rot="10800000">
            <a:off x="5640273" y="3713143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/>
          <p:nvPr/>
        </p:nvCxnSpPr>
        <p:spPr>
          <a:xfrm>
            <a:off x="5540944" y="3602062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948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98587" y="310918"/>
            <a:ext cx="9994826" cy="61533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93795" y="293687"/>
            <a:ext cx="9999618" cy="482600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View Section</a:t>
            </a:r>
            <a:endParaRPr lang="en-US" sz="2500" dirty="0"/>
          </a:p>
        </p:txBody>
      </p:sp>
      <p:sp>
        <p:nvSpPr>
          <p:cNvPr id="43" name="TextBox 42"/>
          <p:cNvSpPr txBox="1"/>
          <p:nvPr/>
        </p:nvSpPr>
        <p:spPr>
          <a:xfrm>
            <a:off x="9899881" y="5857995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Close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178485" y="850159"/>
            <a:ext cx="9807378" cy="144890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265593" y="907151"/>
            <a:ext cx="8906069" cy="1254837"/>
            <a:chOff x="1236151" y="824934"/>
            <a:chExt cx="8906069" cy="1254837"/>
          </a:xfrm>
        </p:grpSpPr>
        <p:sp>
          <p:nvSpPr>
            <p:cNvPr id="8" name="TextBox 7"/>
            <p:cNvSpPr txBox="1"/>
            <p:nvPr/>
          </p:nvSpPr>
          <p:spPr>
            <a:xfrm>
              <a:off x="1236151" y="860928"/>
              <a:ext cx="20789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Section Name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723899" y="869904"/>
              <a:ext cx="2228357" cy="3238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Molave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486574" y="1254767"/>
              <a:ext cx="1297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Curriculum 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425948" y="1669964"/>
              <a:ext cx="13671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School Year  </a:t>
              </a:r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711817" y="1740585"/>
              <a:ext cx="921480" cy="3312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662250" y="1702245"/>
              <a:ext cx="3811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to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034288" y="1748500"/>
              <a:ext cx="921480" cy="3312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10800000">
              <a:off x="4722616" y="1849097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723898" y="1289483"/>
              <a:ext cx="2228357" cy="338518"/>
              <a:chOff x="3824529" y="1826516"/>
              <a:chExt cx="1294532" cy="338518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3824529" y="1833763"/>
                <a:ext cx="1294532" cy="33127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Isosceles Triangle 28"/>
              <p:cNvSpPr/>
              <p:nvPr/>
            </p:nvSpPr>
            <p:spPr>
              <a:xfrm rot="10800000">
                <a:off x="4996930" y="1930797"/>
                <a:ext cx="90476" cy="146250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4956620" y="1826516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3323665" y="1748500"/>
              <a:ext cx="219285" cy="329774"/>
              <a:chOff x="3838398" y="2589328"/>
              <a:chExt cx="219285" cy="329774"/>
            </a:xfrm>
          </p:grpSpPr>
          <p:sp>
            <p:nvSpPr>
              <p:cNvPr id="25" name="Isosceles Triangle 24"/>
              <p:cNvSpPr/>
              <p:nvPr/>
            </p:nvSpPr>
            <p:spPr>
              <a:xfrm rot="10800000">
                <a:off x="3900971" y="2709083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1" name="Straight Connector 30"/>
              <p:cNvCxnSpPr/>
              <p:nvPr/>
            </p:nvCxnSpPr>
            <p:spPr>
              <a:xfrm>
                <a:off x="3838398" y="2589328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Connector 31"/>
            <p:cNvCxnSpPr/>
            <p:nvPr/>
          </p:nvCxnSpPr>
          <p:spPr>
            <a:xfrm>
              <a:off x="4661428" y="1745930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5082361" y="824934"/>
              <a:ext cx="16204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Year Level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239996" y="840122"/>
              <a:ext cx="934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Session </a:t>
              </a:r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9160636" y="867657"/>
              <a:ext cx="981584" cy="32283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166918" y="1256705"/>
              <a:ext cx="10358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Capacity 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160636" y="1281857"/>
              <a:ext cx="981584" cy="32283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49111" y="1249925"/>
              <a:ext cx="9494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Adviser </a:t>
              </a:r>
              <a:endParaRPr lang="en-US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189579" y="1287416"/>
              <a:ext cx="1863840" cy="34907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178664" y="878986"/>
              <a:ext cx="1885669" cy="3238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Molave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5902479" y="1795949"/>
            <a:ext cx="1700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Special Section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623272" y="1905277"/>
            <a:ext cx="194071" cy="2000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760907" y="1820608"/>
            <a:ext cx="235238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/>
              <a:t>Final Rating Average of</a:t>
            </a:r>
            <a:endParaRPr lang="en-US" sz="1500" dirty="0"/>
          </a:p>
        </p:txBody>
      </p:sp>
      <p:sp>
        <p:nvSpPr>
          <p:cNvPr id="46" name="Rectangle 45"/>
          <p:cNvSpPr/>
          <p:nvPr/>
        </p:nvSpPr>
        <p:spPr>
          <a:xfrm>
            <a:off x="7585931" y="1882165"/>
            <a:ext cx="194071" cy="2000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9681849" y="1811395"/>
            <a:ext cx="922605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10266793" y="1805048"/>
            <a:ext cx="243341" cy="329774"/>
            <a:chOff x="10428157" y="1805048"/>
            <a:chExt cx="243341" cy="329774"/>
          </a:xfrm>
        </p:grpSpPr>
        <p:sp>
          <p:nvSpPr>
            <p:cNvPr id="48" name="Isosceles Triangle 47"/>
            <p:cNvSpPr/>
            <p:nvPr/>
          </p:nvSpPr>
          <p:spPr>
            <a:xfrm rot="10800000">
              <a:off x="10514786" y="1903429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10428157" y="1805048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529523"/>
              </p:ext>
            </p:extLst>
          </p:nvPr>
        </p:nvGraphicFramePr>
        <p:xfrm>
          <a:off x="1265591" y="2633310"/>
          <a:ext cx="9720272" cy="28539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15616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487132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361019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358307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1557947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524766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1315485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</a:tblGrid>
              <a:tr h="2936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STUDENT ID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FIRST</a:t>
                      </a:r>
                      <a:r>
                        <a:rPr lang="en-US" sz="1200" baseline="0" dirty="0" smtClean="0"/>
                        <a:t> NAME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LAST NAME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CURRICULUM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YEAR LEVEL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STUDENT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en-US" sz="1200" dirty="0" smtClean="0"/>
                        <a:t>TYPE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SCHOOL YEAR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3556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33556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3556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3556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3556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3556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33556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4224407" y="2298941"/>
            <a:ext cx="31858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List of students enrolled in this section</a:t>
            </a:r>
            <a:endParaRPr lang="en-US" sz="15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499271" y="3593966"/>
            <a:ext cx="2786845" cy="1393423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8937098" y="5866771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Print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9901698" y="942118"/>
            <a:ext cx="211591" cy="329774"/>
            <a:chOff x="10459907" y="1805048"/>
            <a:chExt cx="211591" cy="329774"/>
          </a:xfrm>
        </p:grpSpPr>
        <p:sp>
          <p:nvSpPr>
            <p:cNvPr id="57" name="Isosceles Triangle 56"/>
            <p:cNvSpPr/>
            <p:nvPr/>
          </p:nvSpPr>
          <p:spPr>
            <a:xfrm rot="10800000">
              <a:off x="10514786" y="1903429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10459907" y="1805048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7819250" y="1380073"/>
            <a:ext cx="211591" cy="329774"/>
            <a:chOff x="10459907" y="1805048"/>
            <a:chExt cx="211591" cy="329774"/>
          </a:xfrm>
        </p:grpSpPr>
        <p:sp>
          <p:nvSpPr>
            <p:cNvPr id="60" name="Isosceles Triangle 59"/>
            <p:cNvSpPr/>
            <p:nvPr/>
          </p:nvSpPr>
          <p:spPr>
            <a:xfrm rot="10800000">
              <a:off x="10514786" y="1903429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10459907" y="1805048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5362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39656" y="768118"/>
            <a:ext cx="9994826" cy="38945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34864" y="775616"/>
            <a:ext cx="9999618" cy="482600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Edit Section Information</a:t>
            </a:r>
            <a:endParaRPr lang="en-US" sz="2500" dirty="0"/>
          </a:p>
        </p:txBody>
      </p:sp>
      <p:sp>
        <p:nvSpPr>
          <p:cNvPr id="8" name="TextBox 7"/>
          <p:cNvSpPr txBox="1"/>
          <p:nvPr/>
        </p:nvSpPr>
        <p:spPr>
          <a:xfrm>
            <a:off x="1552452" y="1498377"/>
            <a:ext cx="207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Section Name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197510" y="1532170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Molave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93479" y="2042453"/>
            <a:ext cx="129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Curriculum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730921" y="2579768"/>
            <a:ext cx="13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School Year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195688" y="2598666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27547" y="2576132"/>
            <a:ext cx="38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04071" y="2602365"/>
            <a:ext cx="921480" cy="3312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/>
          <p:cNvSpPr/>
          <p:nvPr/>
        </p:nvSpPr>
        <p:spPr>
          <a:xfrm rot="10800000">
            <a:off x="3900971" y="2709083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/>
          <p:cNvSpPr/>
          <p:nvPr/>
        </p:nvSpPr>
        <p:spPr>
          <a:xfrm rot="10800000">
            <a:off x="5192399" y="2702962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3197194" y="2076334"/>
            <a:ext cx="2228357" cy="337859"/>
            <a:chOff x="3824529" y="1827175"/>
            <a:chExt cx="1294532" cy="337859"/>
          </a:xfrm>
        </p:grpSpPr>
        <p:sp>
          <p:nvSpPr>
            <p:cNvPr id="28" name="Rectangle 27"/>
            <p:cNvSpPr/>
            <p:nvPr/>
          </p:nvSpPr>
          <p:spPr>
            <a:xfrm>
              <a:off x="3824529" y="1833763"/>
              <a:ext cx="1294532" cy="3312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Isosceles Triangle 28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/>
          <p:cNvCxnSpPr/>
          <p:nvPr/>
        </p:nvCxnSpPr>
        <p:spPr>
          <a:xfrm>
            <a:off x="3838398" y="2589328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131211" y="2603163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540944" y="1535987"/>
            <a:ext cx="1620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Year Level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6650688" y="1496782"/>
            <a:ext cx="1863840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656937" y="1512457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Session 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9662300" y="1558959"/>
            <a:ext cx="790030" cy="3228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8656937" y="2076334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 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9662300" y="2122836"/>
            <a:ext cx="790030" cy="3228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730308" y="2036776"/>
            <a:ext cx="94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Adviser 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649768" y="1995405"/>
            <a:ext cx="1863840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633181" y="3876795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513608" y="3870089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97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2778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Management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2382" y="1075028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676" y="11811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Curriculum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5040" y="172515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Subjects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5040" y="2263239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Exam Planning</a:t>
            </a:r>
            <a:endParaRPr lang="en-US" dirty="0"/>
          </a:p>
        </p:txBody>
      </p:sp>
      <p:sp>
        <p:nvSpPr>
          <p:cNvPr id="98" name="Rectangle 97"/>
          <p:cNvSpPr/>
          <p:nvPr/>
        </p:nvSpPr>
        <p:spPr>
          <a:xfrm>
            <a:off x="45282" y="2796745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Sections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5040" y="3324841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Rooms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34676" y="3858347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Scheduling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2507125" y="1584702"/>
            <a:ext cx="4528565" cy="40413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76" name="Table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786671"/>
              </p:ext>
            </p:extLst>
          </p:nvPr>
        </p:nvGraphicFramePr>
        <p:xfrm>
          <a:off x="2543393" y="1740543"/>
          <a:ext cx="4433239" cy="173897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87227">
                  <a:extLst>
                    <a:ext uri="{9D8B030D-6E8A-4147-A177-3AD203B41FA5}">
                      <a16:colId xmlns:a16="http://schemas.microsoft.com/office/drawing/2014/main" val="1041298308"/>
                    </a:ext>
                  </a:extLst>
                </a:gridCol>
                <a:gridCol w="1968266">
                  <a:extLst>
                    <a:ext uri="{9D8B030D-6E8A-4147-A177-3AD203B41FA5}">
                      <a16:colId xmlns:a16="http://schemas.microsoft.com/office/drawing/2014/main" val="1191502591"/>
                    </a:ext>
                  </a:extLst>
                </a:gridCol>
                <a:gridCol w="1477746">
                  <a:extLst>
                    <a:ext uri="{9D8B030D-6E8A-4147-A177-3AD203B41FA5}">
                      <a16:colId xmlns:a16="http://schemas.microsoft.com/office/drawing/2014/main" val="740472680"/>
                    </a:ext>
                  </a:extLst>
                </a:gridCol>
              </a:tblGrid>
              <a:tr h="27593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lt1"/>
                          </a:solidFill>
                        </a:rPr>
                        <a:t>Student ID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Last</a:t>
                      </a:r>
                      <a:r>
                        <a:rPr lang="en-US" sz="1200" baseline="0" dirty="0" smtClean="0"/>
                        <a:t> Name</a:t>
                      </a:r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First Name</a:t>
                      </a:r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494099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3951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94868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498739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16253"/>
                  </a:ext>
                </a:extLst>
              </a:tr>
            </a:tbl>
          </a:graphicData>
        </a:graphic>
      </p:graphicFrame>
      <p:pic>
        <p:nvPicPr>
          <p:cNvPr id="86" name="Picture 8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104554" y="3252571"/>
            <a:ext cx="3619500" cy="1127558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155" y="5020181"/>
            <a:ext cx="4277423" cy="1065917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821" y="4058928"/>
            <a:ext cx="4158253" cy="8286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62945" y="1039234"/>
            <a:ext cx="2402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 students to section</a:t>
            </a:r>
            <a:endParaRPr lang="en-US" dirty="0"/>
          </a:p>
        </p:txBody>
      </p:sp>
      <p:sp>
        <p:nvSpPr>
          <p:cNvPr id="104" name="Rectangle 103"/>
          <p:cNvSpPr/>
          <p:nvPr/>
        </p:nvSpPr>
        <p:spPr>
          <a:xfrm>
            <a:off x="7592236" y="1580421"/>
            <a:ext cx="4481820" cy="404567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>
            <a:off x="7117241" y="2543050"/>
            <a:ext cx="416852" cy="196329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8" name="Group 77"/>
          <p:cNvGrpSpPr/>
          <p:nvPr/>
        </p:nvGrpSpPr>
        <p:grpSpPr>
          <a:xfrm>
            <a:off x="7073538" y="2969487"/>
            <a:ext cx="549602" cy="1097493"/>
            <a:chOff x="7055812" y="3885039"/>
            <a:chExt cx="549602" cy="1097493"/>
          </a:xfrm>
        </p:grpSpPr>
        <p:grpSp>
          <p:nvGrpSpPr>
            <p:cNvPr id="79" name="Group 78"/>
            <p:cNvGrpSpPr/>
            <p:nvPr/>
          </p:nvGrpSpPr>
          <p:grpSpPr>
            <a:xfrm>
              <a:off x="7124895" y="3885039"/>
              <a:ext cx="411435" cy="464677"/>
              <a:chOff x="7120134" y="3891420"/>
              <a:chExt cx="411435" cy="464677"/>
            </a:xfrm>
          </p:grpSpPr>
          <p:pic>
            <p:nvPicPr>
              <p:cNvPr id="82" name="Picture 81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54764" y="3891420"/>
                <a:ext cx="301216" cy="301216"/>
              </a:xfrm>
              <a:prstGeom prst="rect">
                <a:avLst/>
              </a:prstGeom>
            </p:spPr>
          </p:pic>
          <p:sp>
            <p:nvSpPr>
              <p:cNvPr id="83" name="TextBox 82"/>
              <p:cNvSpPr txBox="1"/>
              <p:nvPr/>
            </p:nvSpPr>
            <p:spPr>
              <a:xfrm>
                <a:off x="7120134" y="4140653"/>
                <a:ext cx="41143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smtClean="0"/>
                  <a:t>Add</a:t>
                </a:r>
                <a:endParaRPr lang="en-US" sz="800" dirty="0"/>
              </a:p>
            </p:txBody>
          </p:sp>
        </p:grpSp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4176" y="4509731"/>
              <a:ext cx="290364" cy="293268"/>
            </a:xfrm>
            <a:prstGeom prst="rect">
              <a:avLst/>
            </a:prstGeom>
          </p:spPr>
        </p:pic>
        <p:sp>
          <p:nvSpPr>
            <p:cNvPr id="81" name="TextBox 80"/>
            <p:cNvSpPr txBox="1"/>
            <p:nvPr/>
          </p:nvSpPr>
          <p:spPr>
            <a:xfrm>
              <a:off x="7055812" y="4767088"/>
              <a:ext cx="5496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smtClean="0"/>
                <a:t>Remove</a:t>
              </a:r>
              <a:endParaRPr lang="en-US" sz="800" dirty="0"/>
            </a:p>
          </p:txBody>
        </p:sp>
      </p:grpSp>
      <p:sp>
        <p:nvSpPr>
          <p:cNvPr id="105" name="Rectangle 104"/>
          <p:cNvSpPr/>
          <p:nvPr/>
        </p:nvSpPr>
        <p:spPr>
          <a:xfrm>
            <a:off x="2507125" y="1357938"/>
            <a:ext cx="4528565" cy="350761"/>
          </a:xfrm>
          <a:prstGeom prst="rect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dirty="0" smtClean="0"/>
              <a:t>List of Enrolled Students</a:t>
            </a:r>
            <a:endParaRPr lang="en-US" sz="1500" dirty="0"/>
          </a:p>
        </p:txBody>
      </p:sp>
      <p:sp>
        <p:nvSpPr>
          <p:cNvPr id="106" name="TextBox 105"/>
          <p:cNvSpPr txBox="1"/>
          <p:nvPr/>
        </p:nvSpPr>
        <p:spPr>
          <a:xfrm>
            <a:off x="4855894" y="1393302"/>
            <a:ext cx="9418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STUDENT ID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5753792" y="1426616"/>
            <a:ext cx="1185614" cy="2051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8" name="Picture 10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578" y="1470489"/>
            <a:ext cx="125308" cy="125308"/>
          </a:xfrm>
          <a:prstGeom prst="rect">
            <a:avLst/>
          </a:prstGeom>
        </p:spPr>
      </p:pic>
      <p:sp>
        <p:nvSpPr>
          <p:cNvPr id="109" name="Rectangle 108"/>
          <p:cNvSpPr/>
          <p:nvPr/>
        </p:nvSpPr>
        <p:spPr>
          <a:xfrm>
            <a:off x="7592235" y="1361982"/>
            <a:ext cx="4511271" cy="350761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dirty="0" smtClean="0"/>
              <a:t>Select Section</a:t>
            </a:r>
            <a:endParaRPr lang="en-US" sz="1500" dirty="0"/>
          </a:p>
        </p:txBody>
      </p:sp>
      <p:sp>
        <p:nvSpPr>
          <p:cNvPr id="111" name="Rectangle 110"/>
          <p:cNvSpPr/>
          <p:nvPr/>
        </p:nvSpPr>
        <p:spPr>
          <a:xfrm>
            <a:off x="9134823" y="1433920"/>
            <a:ext cx="1283226" cy="2051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/>
                </a:solidFill>
              </a:rPr>
              <a:t>Papaya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13" name="Isosceles Triangle 112"/>
          <p:cNvSpPr/>
          <p:nvPr/>
        </p:nvSpPr>
        <p:spPr>
          <a:xfrm rot="10800000">
            <a:off x="10251361" y="1483904"/>
            <a:ext cx="118024" cy="108111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4" name="Straight Connector 113"/>
          <p:cNvCxnSpPr/>
          <p:nvPr/>
        </p:nvCxnSpPr>
        <p:spPr>
          <a:xfrm flipV="1">
            <a:off x="10176424" y="1448412"/>
            <a:ext cx="0" cy="1765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5" name="Table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0230480"/>
              </p:ext>
            </p:extLst>
          </p:nvPr>
        </p:nvGraphicFramePr>
        <p:xfrm>
          <a:off x="7635821" y="1740824"/>
          <a:ext cx="4433239" cy="173897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87227">
                  <a:extLst>
                    <a:ext uri="{9D8B030D-6E8A-4147-A177-3AD203B41FA5}">
                      <a16:colId xmlns:a16="http://schemas.microsoft.com/office/drawing/2014/main" val="1041298308"/>
                    </a:ext>
                  </a:extLst>
                </a:gridCol>
                <a:gridCol w="1968266">
                  <a:extLst>
                    <a:ext uri="{9D8B030D-6E8A-4147-A177-3AD203B41FA5}">
                      <a16:colId xmlns:a16="http://schemas.microsoft.com/office/drawing/2014/main" val="1191502591"/>
                    </a:ext>
                  </a:extLst>
                </a:gridCol>
                <a:gridCol w="1477746">
                  <a:extLst>
                    <a:ext uri="{9D8B030D-6E8A-4147-A177-3AD203B41FA5}">
                      <a16:colId xmlns:a16="http://schemas.microsoft.com/office/drawing/2014/main" val="740472680"/>
                    </a:ext>
                  </a:extLst>
                </a:gridCol>
              </a:tblGrid>
              <a:tr h="27593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lt1"/>
                          </a:solidFill>
                        </a:rPr>
                        <a:t>Student ID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Last</a:t>
                      </a:r>
                      <a:r>
                        <a:rPr lang="en-US" sz="1200" baseline="0" dirty="0" smtClean="0"/>
                        <a:t> Name</a:t>
                      </a:r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First Name</a:t>
                      </a:r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494099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3951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94868"/>
                  </a:ext>
                </a:extLst>
              </a:tr>
              <a:tr h="2759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498739"/>
                  </a:ext>
                </a:extLst>
              </a:tr>
              <a:tr h="35553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16253"/>
                  </a:ext>
                </a:extLst>
              </a:tr>
            </a:tbl>
          </a:graphicData>
        </a:graphic>
      </p:graphicFrame>
      <p:sp>
        <p:nvSpPr>
          <p:cNvPr id="116" name="TextBox 115"/>
          <p:cNvSpPr txBox="1"/>
          <p:nvPr/>
        </p:nvSpPr>
        <p:spPr>
          <a:xfrm>
            <a:off x="11017031" y="5800632"/>
            <a:ext cx="898116" cy="376038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Save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0025234" y="5800632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Reset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9033437" y="5800632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195660" y="3238714"/>
            <a:ext cx="3619500" cy="1155269"/>
          </a:xfrm>
          <a:prstGeom prst="rect">
            <a:avLst/>
          </a:prstGeom>
        </p:spPr>
      </p:pic>
      <p:pic>
        <p:nvPicPr>
          <p:cNvPr id="119" name="Picture 1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724" y="5008346"/>
            <a:ext cx="4277423" cy="10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00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2778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Management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29734" y="1048902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676" y="11811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Curriculum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5040" y="172515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Subjects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5040" y="2263239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Exam Planning</a:t>
            </a:r>
            <a:endParaRPr lang="en-US" dirty="0"/>
          </a:p>
        </p:txBody>
      </p:sp>
      <p:sp>
        <p:nvSpPr>
          <p:cNvPr id="98" name="Rectangle 97"/>
          <p:cNvSpPr/>
          <p:nvPr/>
        </p:nvSpPr>
        <p:spPr>
          <a:xfrm>
            <a:off x="45282" y="279674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Sections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5040" y="3324841"/>
            <a:ext cx="2284172" cy="47206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Rooms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34676" y="3858347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Scheduling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55904" y="1164191"/>
            <a:ext cx="812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086229" y="1188552"/>
            <a:ext cx="2915271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7016325"/>
              </p:ext>
            </p:extLst>
          </p:nvPr>
        </p:nvGraphicFramePr>
        <p:xfrm>
          <a:off x="2566373" y="2421145"/>
          <a:ext cx="9435128" cy="337706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39867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201783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854926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1358537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1276895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</a:tblGrid>
              <a:tr h="32223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Number</a:t>
                      </a:r>
                      <a:r>
                        <a:rPr lang="en-US" sz="1500" baseline="0" dirty="0" smtClean="0"/>
                        <a:t> / Name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Capacity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Session(s</a:t>
                      </a:r>
                      <a:r>
                        <a:rPr lang="en-US" sz="1200" dirty="0" smtClean="0"/>
                        <a:t>)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Sections Assigned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Curriculum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Year Level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School Year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1333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Mango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Grade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2016-2017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Avocado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Senior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r>
                        <a:rPr lang="en-US" baseline="30000" dirty="0" smtClean="0"/>
                        <a:t>th</a:t>
                      </a:r>
                      <a:r>
                        <a:rPr lang="en-US" dirty="0" smtClean="0"/>
                        <a:t> Year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2016-2017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sp>
        <p:nvSpPr>
          <p:cNvPr id="39" name="TextBox 38"/>
          <p:cNvSpPr txBox="1"/>
          <p:nvPr/>
        </p:nvSpPr>
        <p:spPr>
          <a:xfrm>
            <a:off x="8306303" y="1548405"/>
            <a:ext cx="7120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Use Filter:</a:t>
            </a:r>
            <a:endParaRPr lang="en-US" sz="1000" dirty="0"/>
          </a:p>
        </p:txBody>
      </p:sp>
      <p:sp>
        <p:nvSpPr>
          <p:cNvPr id="40" name="Rectangle 39"/>
          <p:cNvSpPr/>
          <p:nvPr/>
        </p:nvSpPr>
        <p:spPr>
          <a:xfrm>
            <a:off x="8236008" y="1608004"/>
            <a:ext cx="104232" cy="12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/>
          <p:cNvGrpSpPr/>
          <p:nvPr/>
        </p:nvGrpSpPr>
        <p:grpSpPr>
          <a:xfrm>
            <a:off x="8374546" y="1685392"/>
            <a:ext cx="3626955" cy="303699"/>
            <a:chOff x="8372396" y="1829678"/>
            <a:chExt cx="3626955" cy="303699"/>
          </a:xfrm>
        </p:grpSpPr>
        <p:sp>
          <p:nvSpPr>
            <p:cNvPr id="46" name="Rectangle 45"/>
            <p:cNvSpPr/>
            <p:nvPr/>
          </p:nvSpPr>
          <p:spPr>
            <a:xfrm>
              <a:off x="9201149" y="1885950"/>
              <a:ext cx="705659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176428" y="1842700"/>
              <a:ext cx="3449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All</a:t>
              </a:r>
              <a:endParaRPr lang="en-US" sz="12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9854865" y="1848653"/>
              <a:ext cx="9799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School Year :</a:t>
              </a:r>
              <a:endParaRPr lang="en-US" sz="1200" dirty="0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536468" y="1885949"/>
              <a:ext cx="462883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10799956" y="1885950"/>
              <a:ext cx="438150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1220228" y="1856378"/>
              <a:ext cx="3162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to</a:t>
              </a:r>
              <a:endParaRPr lang="en-US" sz="12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372396" y="1829678"/>
              <a:ext cx="8276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Search by:</a:t>
              </a:r>
              <a:endParaRPr lang="en-US" sz="1200" dirty="0"/>
            </a:p>
          </p:txBody>
        </p:sp>
      </p:grpSp>
      <p:pic>
        <p:nvPicPr>
          <p:cNvPr id="74" name="Picture 7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9626" y="1239348"/>
            <a:ext cx="254971" cy="254971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754" y="4672596"/>
            <a:ext cx="9435129" cy="201558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45624" y="2075899"/>
            <a:ext cx="1100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Room List</a:t>
            </a:r>
            <a:endParaRPr lang="en-US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579841" y="3492684"/>
            <a:ext cx="2711905" cy="1197147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ounded Rectangle 58"/>
          <p:cNvSpPr/>
          <p:nvPr/>
        </p:nvSpPr>
        <p:spPr>
          <a:xfrm>
            <a:off x="8451225" y="596245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2" name="Rounded Rectangle 61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C00000"/>
                </a:solidFill>
              </a:rPr>
              <a:t>Room List</a:t>
            </a:r>
            <a:endParaRPr lang="en-US" sz="1500" dirty="0">
              <a:solidFill>
                <a:srgbClr val="C00000"/>
              </a:solidFill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4102984" y="1187256"/>
            <a:ext cx="1723050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Add Room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65" name="Isosceles Triangle 64"/>
          <p:cNvSpPr/>
          <p:nvPr/>
        </p:nvSpPr>
        <p:spPr>
          <a:xfrm rot="10800000">
            <a:off x="3189785" y="1634844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71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2000" cy="68563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18190" y="697964"/>
            <a:ext cx="9994826" cy="37395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18190" y="697963"/>
            <a:ext cx="9999618" cy="482600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Add Room</a:t>
            </a:r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2054769" y="1365154"/>
            <a:ext cx="2581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Room Number/ Name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89642" y="1345546"/>
            <a:ext cx="2045844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002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27269" y="1826700"/>
            <a:ext cx="129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422599" y="2222146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Session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4289641" y="1840781"/>
            <a:ext cx="1066129" cy="2937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30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287442" y="2222146"/>
            <a:ext cx="1630031" cy="3399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69348" y="2613603"/>
            <a:ext cx="1763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Section Assigned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4285018" y="2635730"/>
            <a:ext cx="2050467" cy="3399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Molave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017134" y="1365154"/>
            <a:ext cx="1174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Year Level 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8124799" y="1379288"/>
            <a:ext cx="1965511" cy="3399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Grade 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892023" y="179372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Curriculum 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8124798" y="1823085"/>
            <a:ext cx="1965511" cy="3399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Primary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890699" y="2244271"/>
            <a:ext cx="1261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School Year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8124798" y="2306755"/>
            <a:ext cx="797133" cy="3068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2016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921931" y="2275513"/>
            <a:ext cx="38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9283381" y="2306754"/>
            <a:ext cx="797133" cy="3068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2017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>
            <a:off x="5524500" y="2252653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681947" y="1823085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9757224" y="2334997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8681222" y="2302650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Isosceles Triangle 56"/>
          <p:cNvSpPr/>
          <p:nvPr/>
        </p:nvSpPr>
        <p:spPr>
          <a:xfrm rot="10800000">
            <a:off x="5614686" y="2270795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/>
          <p:cNvSpPr/>
          <p:nvPr/>
        </p:nvSpPr>
        <p:spPr>
          <a:xfrm rot="10800000">
            <a:off x="8715269" y="2348135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Isosceles Triangle 58"/>
          <p:cNvSpPr/>
          <p:nvPr/>
        </p:nvSpPr>
        <p:spPr>
          <a:xfrm rot="10800000">
            <a:off x="11815852" y="2425475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/>
          <p:cNvSpPr/>
          <p:nvPr/>
        </p:nvSpPr>
        <p:spPr>
          <a:xfrm rot="10800000">
            <a:off x="9808400" y="1893016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Isosceles Triangle 60"/>
          <p:cNvSpPr/>
          <p:nvPr/>
        </p:nvSpPr>
        <p:spPr>
          <a:xfrm rot="10800000">
            <a:off x="9808400" y="2372434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Isosceles Triangle 61"/>
          <p:cNvSpPr/>
          <p:nvPr/>
        </p:nvSpPr>
        <p:spPr>
          <a:xfrm rot="10800000">
            <a:off x="9829816" y="1449339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/>
          <p:cNvCxnSpPr/>
          <p:nvPr/>
        </p:nvCxnSpPr>
        <p:spPr>
          <a:xfrm>
            <a:off x="9673716" y="1381821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52466" y="3673779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Add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832893" y="3667073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066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"/>
            <a:ext cx="12192000" cy="68563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18190" y="697964"/>
            <a:ext cx="9994826" cy="37395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18190" y="697963"/>
            <a:ext cx="9999618" cy="482600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Edit Room Information</a:t>
            </a:r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2025828" y="1364609"/>
            <a:ext cx="2581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Room Number/ Name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89642" y="1345546"/>
            <a:ext cx="2045844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002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87658" y="1801330"/>
            <a:ext cx="129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Capacity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400677" y="2207467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Session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52466" y="3673779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Save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32893" y="3667073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289641" y="1840781"/>
            <a:ext cx="1066129" cy="2937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30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287442" y="2222146"/>
            <a:ext cx="1630031" cy="3399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30315" y="2613603"/>
            <a:ext cx="1763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Section Assigned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4285018" y="2635730"/>
            <a:ext cx="2050467" cy="3399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Molave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998290" y="1364609"/>
            <a:ext cx="1121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Year Level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8124799" y="1379288"/>
            <a:ext cx="1965511" cy="3399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Grade 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912919" y="1795615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Curriculum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8124798" y="1823085"/>
            <a:ext cx="1965511" cy="3399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Primary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901465" y="2266882"/>
            <a:ext cx="1261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School Year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8124798" y="2306755"/>
            <a:ext cx="797133" cy="3068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2016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921931" y="2275513"/>
            <a:ext cx="38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9283381" y="2306754"/>
            <a:ext cx="797133" cy="3068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2017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>
            <a:off x="5524500" y="2252653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681947" y="1823085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9757224" y="2334997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8681222" y="2302650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Isosceles Triangle 56"/>
          <p:cNvSpPr/>
          <p:nvPr/>
        </p:nvSpPr>
        <p:spPr>
          <a:xfrm rot="10800000">
            <a:off x="5614686" y="2270795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/>
          <p:cNvSpPr/>
          <p:nvPr/>
        </p:nvSpPr>
        <p:spPr>
          <a:xfrm rot="10800000">
            <a:off x="8715269" y="2348135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Isosceles Triangle 58"/>
          <p:cNvSpPr/>
          <p:nvPr/>
        </p:nvSpPr>
        <p:spPr>
          <a:xfrm rot="10800000">
            <a:off x="11815852" y="2425475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/>
          <p:cNvSpPr/>
          <p:nvPr/>
        </p:nvSpPr>
        <p:spPr>
          <a:xfrm rot="10800000">
            <a:off x="9808400" y="1893016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Isosceles Triangle 60"/>
          <p:cNvSpPr/>
          <p:nvPr/>
        </p:nvSpPr>
        <p:spPr>
          <a:xfrm rot="10800000">
            <a:off x="9808400" y="2372434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Isosceles Triangle 61"/>
          <p:cNvSpPr/>
          <p:nvPr/>
        </p:nvSpPr>
        <p:spPr>
          <a:xfrm rot="10800000">
            <a:off x="9829816" y="1449339"/>
            <a:ext cx="175260" cy="24467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/>
          <p:cNvCxnSpPr/>
          <p:nvPr/>
        </p:nvCxnSpPr>
        <p:spPr>
          <a:xfrm>
            <a:off x="9673716" y="1381821"/>
            <a:ext cx="1089" cy="2866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5040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2778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Management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29734" y="1048902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676" y="11811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Curriculum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5040" y="172515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Subjects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5040" y="2263239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Exam Planning</a:t>
            </a:r>
            <a:endParaRPr lang="en-US" dirty="0"/>
          </a:p>
        </p:txBody>
      </p:sp>
      <p:sp>
        <p:nvSpPr>
          <p:cNvPr id="98" name="Rectangle 97"/>
          <p:cNvSpPr/>
          <p:nvPr/>
        </p:nvSpPr>
        <p:spPr>
          <a:xfrm>
            <a:off x="45282" y="279674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Sections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5040" y="3324841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Rooms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34676" y="3858347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Scheduling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88124" y="1178847"/>
            <a:ext cx="812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086229" y="1188552"/>
            <a:ext cx="2915271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0128041"/>
              </p:ext>
            </p:extLst>
          </p:nvPr>
        </p:nvGraphicFramePr>
        <p:xfrm>
          <a:off x="2566373" y="2421145"/>
          <a:ext cx="9435128" cy="337706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39867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201783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854926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1358537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1276895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</a:tblGrid>
              <a:tr h="32223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Student</a:t>
                      </a:r>
                      <a:r>
                        <a:rPr lang="en-US" sz="1500" baseline="0" dirty="0" smtClean="0"/>
                        <a:t> ID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Section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Session</a:t>
                      </a:r>
                      <a:endParaRPr lang="en-US" sz="12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Adviser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Curriculum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Year Level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School Year</a:t>
                      </a:r>
                      <a:endParaRPr lang="en-US" sz="1500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1333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sp>
        <p:nvSpPr>
          <p:cNvPr id="39" name="TextBox 38"/>
          <p:cNvSpPr txBox="1"/>
          <p:nvPr/>
        </p:nvSpPr>
        <p:spPr>
          <a:xfrm>
            <a:off x="8306303" y="1548405"/>
            <a:ext cx="7120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Use Filter:</a:t>
            </a:r>
            <a:endParaRPr lang="en-US" sz="1000" dirty="0"/>
          </a:p>
        </p:txBody>
      </p:sp>
      <p:sp>
        <p:nvSpPr>
          <p:cNvPr id="40" name="Rectangle 39"/>
          <p:cNvSpPr/>
          <p:nvPr/>
        </p:nvSpPr>
        <p:spPr>
          <a:xfrm>
            <a:off x="8236008" y="1608004"/>
            <a:ext cx="104232" cy="12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/>
          <p:cNvGrpSpPr/>
          <p:nvPr/>
        </p:nvGrpSpPr>
        <p:grpSpPr>
          <a:xfrm>
            <a:off x="8374546" y="1685392"/>
            <a:ext cx="3626955" cy="303699"/>
            <a:chOff x="8372396" y="1829678"/>
            <a:chExt cx="3626955" cy="303699"/>
          </a:xfrm>
        </p:grpSpPr>
        <p:sp>
          <p:nvSpPr>
            <p:cNvPr id="46" name="Rectangle 45"/>
            <p:cNvSpPr/>
            <p:nvPr/>
          </p:nvSpPr>
          <p:spPr>
            <a:xfrm>
              <a:off x="9201149" y="1885950"/>
              <a:ext cx="705659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176428" y="1842700"/>
              <a:ext cx="3449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All</a:t>
              </a:r>
              <a:endParaRPr lang="en-US" sz="12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9894054" y="1848653"/>
              <a:ext cx="9799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School Year :</a:t>
              </a:r>
              <a:endParaRPr lang="en-US" sz="1200" dirty="0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536468" y="1885949"/>
              <a:ext cx="462883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10799956" y="1885950"/>
              <a:ext cx="438150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1220228" y="1856378"/>
              <a:ext cx="3162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to</a:t>
              </a:r>
              <a:endParaRPr lang="en-US" sz="12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372396" y="1829678"/>
              <a:ext cx="8276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Search by:</a:t>
              </a:r>
              <a:endParaRPr lang="en-US" sz="1200" dirty="0"/>
            </a:p>
          </p:txBody>
        </p:sp>
      </p:grpSp>
      <p:pic>
        <p:nvPicPr>
          <p:cNvPr id="74" name="Picture 7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9626" y="1239348"/>
            <a:ext cx="254971" cy="254971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754" y="4672596"/>
            <a:ext cx="9435129" cy="201558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10939" y="2075899"/>
            <a:ext cx="1405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Schedule List</a:t>
            </a:r>
            <a:endParaRPr lang="en-US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579841" y="3492684"/>
            <a:ext cx="2711905" cy="1197147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ounded Rectangle 58"/>
          <p:cNvSpPr/>
          <p:nvPr/>
        </p:nvSpPr>
        <p:spPr>
          <a:xfrm>
            <a:off x="8451225" y="596245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2" name="Rounded Rectangle 61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C00000"/>
                </a:solidFill>
              </a:rPr>
              <a:t>Schedule List</a:t>
            </a:r>
            <a:endParaRPr lang="en-US" sz="1500" dirty="0">
              <a:solidFill>
                <a:srgbClr val="C00000"/>
              </a:solidFill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4102984" y="1187256"/>
            <a:ext cx="1723050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Create Schedule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65" name="Isosceles Triangle 64"/>
          <p:cNvSpPr/>
          <p:nvPr/>
        </p:nvSpPr>
        <p:spPr>
          <a:xfrm rot="10800000">
            <a:off x="3189785" y="1634844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>
            <a:off x="9735439" y="1734593"/>
            <a:ext cx="138431" cy="201896"/>
            <a:chOff x="3696049" y="2648076"/>
            <a:chExt cx="149767" cy="250631"/>
          </a:xfrm>
        </p:grpSpPr>
        <p:cxnSp>
          <p:nvCxnSpPr>
            <p:cNvPr id="73" name="Straight Connector 72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Isosceles Triangle 75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551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2490" y="1047851"/>
            <a:ext cx="10434917" cy="44976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40561" y="1277386"/>
            <a:ext cx="482145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 smtClean="0"/>
              <a:t>Change Your Password</a:t>
            </a:r>
            <a:endParaRPr lang="en-US" sz="3500" dirty="0"/>
          </a:p>
        </p:txBody>
      </p:sp>
      <p:sp>
        <p:nvSpPr>
          <p:cNvPr id="8" name="TextBox 7"/>
          <p:cNvSpPr txBox="1"/>
          <p:nvPr/>
        </p:nvSpPr>
        <p:spPr>
          <a:xfrm>
            <a:off x="2522333" y="1855551"/>
            <a:ext cx="871323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Your current password is a default password. Please change this password to a more secure value.</a:t>
            </a:r>
            <a:endParaRPr lang="en-US" sz="1500" dirty="0"/>
          </a:p>
        </p:txBody>
      </p:sp>
      <p:sp>
        <p:nvSpPr>
          <p:cNvPr id="9" name="Rectangle 8"/>
          <p:cNvSpPr/>
          <p:nvPr/>
        </p:nvSpPr>
        <p:spPr>
          <a:xfrm>
            <a:off x="1373724" y="2428088"/>
            <a:ext cx="6096316" cy="20685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602448" y="2408250"/>
            <a:ext cx="3418524" cy="20884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373724" y="2468579"/>
            <a:ext cx="43375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Please enter your password in the fields below.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74803" y="3113314"/>
            <a:ext cx="1290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Password </a:t>
            </a:r>
            <a:endParaRPr lang="en-US" b="1" dirty="0"/>
          </a:p>
        </p:txBody>
      </p:sp>
      <p:sp>
        <p:nvSpPr>
          <p:cNvPr id="14" name="Rectangle 13"/>
          <p:cNvSpPr/>
          <p:nvPr/>
        </p:nvSpPr>
        <p:spPr>
          <a:xfrm>
            <a:off x="3824686" y="3037935"/>
            <a:ext cx="3288368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00B0F0"/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824685" y="3559876"/>
            <a:ext cx="3288369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00B0F0"/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094485" y="2566853"/>
            <a:ext cx="309759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Confirmation matches password</a:t>
            </a:r>
            <a:endParaRPr lang="en-US" sz="1500" dirty="0"/>
          </a:p>
        </p:txBody>
      </p:sp>
      <p:sp>
        <p:nvSpPr>
          <p:cNvPr id="17" name="TextBox 16"/>
          <p:cNvSpPr txBox="1"/>
          <p:nvPr/>
        </p:nvSpPr>
        <p:spPr>
          <a:xfrm>
            <a:off x="8094485" y="2882258"/>
            <a:ext cx="169218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Cannot be blank</a:t>
            </a:r>
            <a:endParaRPr lang="en-US" sz="1500" dirty="0"/>
          </a:p>
        </p:txBody>
      </p:sp>
      <p:sp>
        <p:nvSpPr>
          <p:cNvPr id="18" name="TextBox 17"/>
          <p:cNvSpPr txBox="1"/>
          <p:nvPr/>
        </p:nvSpPr>
        <p:spPr>
          <a:xfrm>
            <a:off x="8094485" y="3182379"/>
            <a:ext cx="221250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Atleast</a:t>
            </a:r>
            <a:r>
              <a:rPr lang="en-US" sz="1500" dirty="0"/>
              <a:t> </a:t>
            </a:r>
            <a:r>
              <a:rPr lang="en-US" sz="1500" dirty="0" smtClean="0"/>
              <a:t>1 capital letter</a:t>
            </a:r>
            <a:endParaRPr lang="en-US" sz="1500" dirty="0"/>
          </a:p>
        </p:txBody>
      </p:sp>
      <p:sp>
        <p:nvSpPr>
          <p:cNvPr id="19" name="TextBox 18"/>
          <p:cNvSpPr txBox="1"/>
          <p:nvPr/>
        </p:nvSpPr>
        <p:spPr>
          <a:xfrm>
            <a:off x="8088052" y="3513257"/>
            <a:ext cx="17203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Atleast</a:t>
            </a:r>
            <a:r>
              <a:rPr lang="en-US" sz="1500" dirty="0"/>
              <a:t> </a:t>
            </a:r>
            <a:r>
              <a:rPr lang="en-US" sz="1500" dirty="0" smtClean="0"/>
              <a:t>1 number</a:t>
            </a:r>
            <a:endParaRPr lang="en-US" sz="1500" dirty="0"/>
          </a:p>
        </p:txBody>
      </p:sp>
      <p:sp>
        <p:nvSpPr>
          <p:cNvPr id="20" name="TextBox 19"/>
          <p:cNvSpPr txBox="1"/>
          <p:nvPr/>
        </p:nvSpPr>
        <p:spPr>
          <a:xfrm>
            <a:off x="8088052" y="3869530"/>
            <a:ext cx="18506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Atleast</a:t>
            </a:r>
            <a:r>
              <a:rPr lang="en-US" sz="1500" dirty="0"/>
              <a:t> </a:t>
            </a:r>
            <a:r>
              <a:rPr lang="en-US" sz="1500" dirty="0" smtClean="0"/>
              <a:t>8 character</a:t>
            </a:r>
            <a:endParaRPr lang="en-US" sz="1500" dirty="0"/>
          </a:p>
        </p:txBody>
      </p:sp>
      <p:sp>
        <p:nvSpPr>
          <p:cNvPr id="21" name="Donut 20"/>
          <p:cNvSpPr/>
          <p:nvPr/>
        </p:nvSpPr>
        <p:spPr>
          <a:xfrm>
            <a:off x="7911515" y="2636054"/>
            <a:ext cx="207411" cy="177003"/>
          </a:xfrm>
          <a:prstGeom prst="donu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Donut 22"/>
          <p:cNvSpPr/>
          <p:nvPr/>
        </p:nvSpPr>
        <p:spPr>
          <a:xfrm>
            <a:off x="7911515" y="2959219"/>
            <a:ext cx="207411" cy="177003"/>
          </a:xfrm>
          <a:prstGeom prst="donu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Donut 23"/>
          <p:cNvSpPr/>
          <p:nvPr/>
        </p:nvSpPr>
        <p:spPr>
          <a:xfrm>
            <a:off x="7911515" y="3263083"/>
            <a:ext cx="207411" cy="177003"/>
          </a:xfrm>
          <a:prstGeom prst="donu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Donut 24"/>
          <p:cNvSpPr/>
          <p:nvPr/>
        </p:nvSpPr>
        <p:spPr>
          <a:xfrm>
            <a:off x="7911514" y="3582388"/>
            <a:ext cx="207411" cy="177003"/>
          </a:xfrm>
          <a:prstGeom prst="donu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Donut 25"/>
          <p:cNvSpPr/>
          <p:nvPr/>
        </p:nvSpPr>
        <p:spPr>
          <a:xfrm>
            <a:off x="7911514" y="3941555"/>
            <a:ext cx="207411" cy="177003"/>
          </a:xfrm>
          <a:prstGeom prst="donu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917874" y="3630633"/>
            <a:ext cx="2019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Confirm Password </a:t>
            </a:r>
            <a:endParaRPr lang="en-US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0072218" y="4867702"/>
            <a:ext cx="948754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024983" y="4867702"/>
            <a:ext cx="88935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721" y="1217525"/>
            <a:ext cx="1151762" cy="110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83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2778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Management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4334" y="1061602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676" y="11811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Curriculum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5040" y="172515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Subjects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5040" y="2263239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Exam Planning</a:t>
            </a:r>
            <a:endParaRPr lang="en-US" dirty="0"/>
          </a:p>
        </p:txBody>
      </p:sp>
      <p:sp>
        <p:nvSpPr>
          <p:cNvPr id="98" name="Rectangle 97"/>
          <p:cNvSpPr/>
          <p:nvPr/>
        </p:nvSpPr>
        <p:spPr>
          <a:xfrm>
            <a:off x="45282" y="279674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Sections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5040" y="3324841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Rooms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34676" y="3858347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Scheduling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Schedule List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4102984" y="1187256"/>
            <a:ext cx="1723050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990000"/>
                </a:solidFill>
              </a:rPr>
              <a:t>Create Schedule</a:t>
            </a:r>
            <a:endParaRPr lang="en-US" sz="1500" dirty="0">
              <a:solidFill>
                <a:srgbClr val="990000"/>
              </a:solidFill>
            </a:endParaRPr>
          </a:p>
        </p:txBody>
      </p:sp>
      <p:sp>
        <p:nvSpPr>
          <p:cNvPr id="65" name="Isosceles Triangle 64"/>
          <p:cNvSpPr/>
          <p:nvPr/>
        </p:nvSpPr>
        <p:spPr>
          <a:xfrm rot="10800000">
            <a:off x="4848771" y="1634844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465050" y="2127937"/>
            <a:ext cx="9508046" cy="42377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9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499442" y="1865470"/>
            <a:ext cx="1039817" cy="262467"/>
          </a:xfrm>
          <a:prstGeom prst="rect">
            <a:avLst/>
          </a:prstGeom>
          <a:solidFill>
            <a:srgbClr val="F8CBAD"/>
          </a:solidFill>
          <a:ln>
            <a:solidFill>
              <a:srgbClr val="99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990000"/>
                </a:solidFill>
              </a:rPr>
              <a:t>Student</a:t>
            </a:r>
            <a:endParaRPr lang="en-US" sz="1500" dirty="0">
              <a:solidFill>
                <a:srgbClr val="990000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3539259" y="1898461"/>
            <a:ext cx="1027380" cy="229476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Section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8303110" y="5782903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Reset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10690548" y="5789784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Create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9496814" y="5787279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Cancel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9358533" y="2207878"/>
            <a:ext cx="842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Student ID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10148370" y="2234246"/>
            <a:ext cx="1780244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8956" y="2279014"/>
            <a:ext cx="174978" cy="174978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2493455" y="3409951"/>
            <a:ext cx="9488995" cy="9524"/>
          </a:xfrm>
          <a:prstGeom prst="line">
            <a:avLst/>
          </a:prstGeom>
          <a:ln w="95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463721" y="2234246"/>
            <a:ext cx="859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First Name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6899814" y="2240806"/>
            <a:ext cx="841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Last Name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5158144" y="2234246"/>
            <a:ext cx="6238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Middle</a:t>
            </a:r>
            <a:endParaRPr lang="en-US" sz="1200" dirty="0"/>
          </a:p>
        </p:txBody>
      </p:sp>
      <p:sp>
        <p:nvSpPr>
          <p:cNvPr id="79" name="Rectangle 78"/>
          <p:cNvSpPr/>
          <p:nvPr/>
        </p:nvSpPr>
        <p:spPr>
          <a:xfrm>
            <a:off x="3262965" y="2251458"/>
            <a:ext cx="1780244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5782033" y="2257649"/>
            <a:ext cx="1074865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7730059" y="2246981"/>
            <a:ext cx="1356170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2664547" y="2642072"/>
            <a:ext cx="651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Session</a:t>
            </a:r>
            <a:endParaRPr lang="en-US" sz="1200" dirty="0"/>
          </a:p>
        </p:txBody>
      </p:sp>
      <p:sp>
        <p:nvSpPr>
          <p:cNvPr id="86" name="TextBox 85"/>
          <p:cNvSpPr txBox="1"/>
          <p:nvPr/>
        </p:nvSpPr>
        <p:spPr>
          <a:xfrm>
            <a:off x="3920307" y="2642071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Section</a:t>
            </a:r>
            <a:endParaRPr lang="en-US" sz="1200" dirty="0"/>
          </a:p>
        </p:txBody>
      </p:sp>
      <p:sp>
        <p:nvSpPr>
          <p:cNvPr id="94" name="Rectangle 93"/>
          <p:cNvSpPr/>
          <p:nvPr/>
        </p:nvSpPr>
        <p:spPr>
          <a:xfrm>
            <a:off x="3265686" y="2648076"/>
            <a:ext cx="651303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516385" y="2639181"/>
            <a:ext cx="1265648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5843188" y="2621708"/>
            <a:ext cx="8113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Date</a:t>
            </a:r>
            <a:endParaRPr lang="en-US" sz="1200" dirty="0"/>
          </a:p>
        </p:txBody>
      </p:sp>
      <p:sp>
        <p:nvSpPr>
          <p:cNvPr id="104" name="Rectangle 103"/>
          <p:cNvSpPr/>
          <p:nvPr/>
        </p:nvSpPr>
        <p:spPr>
          <a:xfrm>
            <a:off x="6633898" y="2631233"/>
            <a:ext cx="1107685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9277350" y="2127937"/>
            <a:ext cx="9525" cy="1302906"/>
          </a:xfrm>
          <a:prstGeom prst="line">
            <a:avLst/>
          </a:prstGeom>
          <a:ln w="95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2504427" y="3038797"/>
            <a:ext cx="8077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Year Level</a:t>
            </a:r>
            <a:endParaRPr lang="en-US" sz="1200" dirty="0"/>
          </a:p>
        </p:txBody>
      </p:sp>
      <p:sp>
        <p:nvSpPr>
          <p:cNvPr id="106" name="Rectangle 105"/>
          <p:cNvSpPr/>
          <p:nvPr/>
        </p:nvSpPr>
        <p:spPr>
          <a:xfrm>
            <a:off x="3268607" y="3045838"/>
            <a:ext cx="1154417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4424594" y="3036212"/>
            <a:ext cx="9030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School Year</a:t>
            </a:r>
            <a:endParaRPr lang="en-US" sz="1200" dirty="0"/>
          </a:p>
        </p:txBody>
      </p:sp>
      <p:sp>
        <p:nvSpPr>
          <p:cNvPr id="108" name="Rectangle 107"/>
          <p:cNvSpPr/>
          <p:nvPr/>
        </p:nvSpPr>
        <p:spPr>
          <a:xfrm>
            <a:off x="5284070" y="3067762"/>
            <a:ext cx="938768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6234709" y="3058541"/>
            <a:ext cx="872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Curriculum</a:t>
            </a:r>
            <a:endParaRPr lang="en-US" sz="1200" dirty="0"/>
          </a:p>
        </p:txBody>
      </p:sp>
      <p:sp>
        <p:nvSpPr>
          <p:cNvPr id="110" name="Rectangle 109"/>
          <p:cNvSpPr/>
          <p:nvPr/>
        </p:nvSpPr>
        <p:spPr>
          <a:xfrm>
            <a:off x="7081463" y="3067761"/>
            <a:ext cx="1339493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2659200" y="3492782"/>
            <a:ext cx="8916149" cy="297847"/>
            <a:chOff x="2659200" y="3492782"/>
            <a:chExt cx="8916149" cy="297847"/>
          </a:xfrm>
        </p:grpSpPr>
        <p:sp>
          <p:nvSpPr>
            <p:cNvPr id="111" name="TextBox 110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12" name="Rectangle 111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TextBox 116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31" name="Group 130"/>
          <p:cNvGrpSpPr/>
          <p:nvPr/>
        </p:nvGrpSpPr>
        <p:grpSpPr>
          <a:xfrm>
            <a:off x="2675365" y="3826047"/>
            <a:ext cx="8916149" cy="297847"/>
            <a:chOff x="2659200" y="3492782"/>
            <a:chExt cx="8916149" cy="297847"/>
          </a:xfrm>
        </p:grpSpPr>
        <p:sp>
          <p:nvSpPr>
            <p:cNvPr id="132" name="TextBox 131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133" name="Group 132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34" name="Rectangle 133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36" name="Rectangle 135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TextBox 136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40" name="Rectangle 139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extBox 140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3" name="Group 142"/>
          <p:cNvGrpSpPr/>
          <p:nvPr/>
        </p:nvGrpSpPr>
        <p:grpSpPr>
          <a:xfrm>
            <a:off x="2675365" y="4168566"/>
            <a:ext cx="8916149" cy="297847"/>
            <a:chOff x="2659200" y="3492782"/>
            <a:chExt cx="8916149" cy="297847"/>
          </a:xfrm>
        </p:grpSpPr>
        <p:sp>
          <p:nvSpPr>
            <p:cNvPr id="144" name="TextBox 143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145" name="Group 144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48" name="Rectangle 147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extBox 148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50" name="Rectangle 149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52" name="Rectangle 151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TextBox 152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54" name="Rectangle 153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5" name="Group 154"/>
          <p:cNvGrpSpPr/>
          <p:nvPr/>
        </p:nvGrpSpPr>
        <p:grpSpPr>
          <a:xfrm>
            <a:off x="2675365" y="4511085"/>
            <a:ext cx="8916149" cy="297847"/>
            <a:chOff x="2659200" y="3492782"/>
            <a:chExt cx="8916149" cy="297847"/>
          </a:xfrm>
        </p:grpSpPr>
        <p:sp>
          <p:nvSpPr>
            <p:cNvPr id="156" name="TextBox 155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157" name="Group 156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58" name="Rectangle 157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TextBox 158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7" name="Group 166"/>
          <p:cNvGrpSpPr/>
          <p:nvPr/>
        </p:nvGrpSpPr>
        <p:grpSpPr>
          <a:xfrm>
            <a:off x="2675365" y="4853604"/>
            <a:ext cx="8916149" cy="297847"/>
            <a:chOff x="2659200" y="3492782"/>
            <a:chExt cx="8916149" cy="297847"/>
          </a:xfrm>
        </p:grpSpPr>
        <p:sp>
          <p:nvSpPr>
            <p:cNvPr id="168" name="TextBox 167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70" name="Rectangle 169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TextBox 170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TextBox 172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76" name="Rectangle 175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TextBox 176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9" name="Rounded Rectangle 178"/>
          <p:cNvSpPr/>
          <p:nvPr/>
        </p:nvSpPr>
        <p:spPr>
          <a:xfrm>
            <a:off x="7124956" y="57950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Add Class</a:t>
            </a: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3696049" y="2648076"/>
            <a:ext cx="149767" cy="250631"/>
            <a:chOff x="3696049" y="2648076"/>
            <a:chExt cx="149767" cy="250631"/>
          </a:xfrm>
        </p:grpSpPr>
        <p:cxnSp>
          <p:nvCxnSpPr>
            <p:cNvPr id="180" name="Straight Connector 179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sosceles Triangle 25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1" name="TextBox 180"/>
          <p:cNvSpPr txBox="1"/>
          <p:nvPr/>
        </p:nvSpPr>
        <p:spPr>
          <a:xfrm>
            <a:off x="3274107" y="2634891"/>
            <a:ext cx="4081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AM</a:t>
            </a:r>
            <a:endParaRPr lang="en-US" sz="1200" dirty="0"/>
          </a:p>
        </p:txBody>
      </p:sp>
      <p:grpSp>
        <p:nvGrpSpPr>
          <p:cNvPr id="182" name="Group 181"/>
          <p:cNvGrpSpPr/>
          <p:nvPr/>
        </p:nvGrpSpPr>
        <p:grpSpPr>
          <a:xfrm>
            <a:off x="5583796" y="2639095"/>
            <a:ext cx="149767" cy="250631"/>
            <a:chOff x="3696049" y="2648076"/>
            <a:chExt cx="149767" cy="250631"/>
          </a:xfrm>
        </p:grpSpPr>
        <p:cxnSp>
          <p:nvCxnSpPr>
            <p:cNvPr id="183" name="Straight Connector 182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Isosceles Triangle 183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5" name="TextBox 184"/>
          <p:cNvSpPr txBox="1"/>
          <p:nvPr/>
        </p:nvSpPr>
        <p:spPr>
          <a:xfrm>
            <a:off x="4472938" y="2630078"/>
            <a:ext cx="6688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Molave</a:t>
            </a:r>
            <a:endParaRPr lang="en-US" sz="1200" dirty="0"/>
          </a:p>
        </p:txBody>
      </p:sp>
      <p:grpSp>
        <p:nvGrpSpPr>
          <p:cNvPr id="186" name="Group 185"/>
          <p:cNvGrpSpPr/>
          <p:nvPr/>
        </p:nvGrpSpPr>
        <p:grpSpPr>
          <a:xfrm>
            <a:off x="4213241" y="3041025"/>
            <a:ext cx="149767" cy="250631"/>
            <a:chOff x="3696049" y="2648076"/>
            <a:chExt cx="149767" cy="250631"/>
          </a:xfrm>
        </p:grpSpPr>
        <p:cxnSp>
          <p:nvCxnSpPr>
            <p:cNvPr id="187" name="Straight Connector 186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Isosceles Triangle 187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9" name="TextBox 188"/>
          <p:cNvSpPr txBox="1"/>
          <p:nvPr/>
        </p:nvSpPr>
        <p:spPr>
          <a:xfrm>
            <a:off x="3215352" y="3039955"/>
            <a:ext cx="11082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Grade 4</a:t>
            </a:r>
            <a:endParaRPr lang="en-US" sz="1200" dirty="0"/>
          </a:p>
        </p:txBody>
      </p:sp>
      <p:grpSp>
        <p:nvGrpSpPr>
          <p:cNvPr id="191" name="Group 190"/>
          <p:cNvGrpSpPr/>
          <p:nvPr/>
        </p:nvGrpSpPr>
        <p:grpSpPr>
          <a:xfrm>
            <a:off x="8211883" y="3074210"/>
            <a:ext cx="149767" cy="250631"/>
            <a:chOff x="3696049" y="2648076"/>
            <a:chExt cx="149767" cy="250631"/>
          </a:xfrm>
        </p:grpSpPr>
        <p:cxnSp>
          <p:nvCxnSpPr>
            <p:cNvPr id="192" name="Straight Connector 191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Isosceles Triangle 192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/>
          <p:cNvGrpSpPr/>
          <p:nvPr/>
        </p:nvGrpSpPr>
        <p:grpSpPr>
          <a:xfrm>
            <a:off x="6041262" y="3057250"/>
            <a:ext cx="149767" cy="250631"/>
            <a:chOff x="3696049" y="2648076"/>
            <a:chExt cx="149767" cy="250631"/>
          </a:xfrm>
        </p:grpSpPr>
        <p:cxnSp>
          <p:nvCxnSpPr>
            <p:cNvPr id="195" name="Straight Connector 194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Isosceles Triangle 195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7" name="Group 196"/>
          <p:cNvGrpSpPr/>
          <p:nvPr/>
        </p:nvGrpSpPr>
        <p:grpSpPr>
          <a:xfrm>
            <a:off x="4987811" y="3528666"/>
            <a:ext cx="149767" cy="250631"/>
            <a:chOff x="3696049" y="2648076"/>
            <a:chExt cx="149767" cy="250631"/>
          </a:xfrm>
        </p:grpSpPr>
        <p:cxnSp>
          <p:nvCxnSpPr>
            <p:cNvPr id="198" name="Straight Connector 197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Isosceles Triangle 198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0" name="Group 199"/>
          <p:cNvGrpSpPr/>
          <p:nvPr/>
        </p:nvGrpSpPr>
        <p:grpSpPr>
          <a:xfrm>
            <a:off x="4979859" y="3863517"/>
            <a:ext cx="149767" cy="250631"/>
            <a:chOff x="3696049" y="2648076"/>
            <a:chExt cx="149767" cy="250631"/>
          </a:xfrm>
        </p:grpSpPr>
        <p:cxnSp>
          <p:nvCxnSpPr>
            <p:cNvPr id="201" name="Straight Connector 200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Isosceles Triangle 201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3" name="Group 202"/>
          <p:cNvGrpSpPr/>
          <p:nvPr/>
        </p:nvGrpSpPr>
        <p:grpSpPr>
          <a:xfrm>
            <a:off x="4971907" y="4198368"/>
            <a:ext cx="149767" cy="250631"/>
            <a:chOff x="3696049" y="2648076"/>
            <a:chExt cx="149767" cy="250631"/>
          </a:xfrm>
        </p:grpSpPr>
        <p:cxnSp>
          <p:nvCxnSpPr>
            <p:cNvPr id="204" name="Straight Connector 203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Isosceles Triangle 204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6" name="Group 205"/>
          <p:cNvGrpSpPr/>
          <p:nvPr/>
        </p:nvGrpSpPr>
        <p:grpSpPr>
          <a:xfrm>
            <a:off x="4977853" y="4542132"/>
            <a:ext cx="149767" cy="250631"/>
            <a:chOff x="3696049" y="2648076"/>
            <a:chExt cx="149767" cy="250631"/>
          </a:xfrm>
        </p:grpSpPr>
        <p:cxnSp>
          <p:nvCxnSpPr>
            <p:cNvPr id="207" name="Straight Connector 206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Isosceles Triangle 207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4974081" y="4874452"/>
            <a:ext cx="149767" cy="250631"/>
            <a:chOff x="3696049" y="2648076"/>
            <a:chExt cx="149767" cy="250631"/>
          </a:xfrm>
        </p:grpSpPr>
        <p:cxnSp>
          <p:nvCxnSpPr>
            <p:cNvPr id="210" name="Straight Connector 209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Isosceles Triangle 210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2" name="Group 211"/>
          <p:cNvGrpSpPr/>
          <p:nvPr/>
        </p:nvGrpSpPr>
        <p:grpSpPr>
          <a:xfrm>
            <a:off x="6183236" y="3504019"/>
            <a:ext cx="149767" cy="250631"/>
            <a:chOff x="3696049" y="2648076"/>
            <a:chExt cx="149767" cy="250631"/>
          </a:xfrm>
        </p:grpSpPr>
        <p:cxnSp>
          <p:nvCxnSpPr>
            <p:cNvPr id="213" name="Straight Connector 212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Isosceles Triangle 213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5" name="Group 214"/>
          <p:cNvGrpSpPr/>
          <p:nvPr/>
        </p:nvGrpSpPr>
        <p:grpSpPr>
          <a:xfrm>
            <a:off x="7555830" y="3509938"/>
            <a:ext cx="149767" cy="250631"/>
            <a:chOff x="3696049" y="2648076"/>
            <a:chExt cx="149767" cy="250631"/>
          </a:xfrm>
        </p:grpSpPr>
        <p:cxnSp>
          <p:nvCxnSpPr>
            <p:cNvPr id="216" name="Straight Connector 215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7" name="Isosceles Triangle 216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8" name="Group 217"/>
          <p:cNvGrpSpPr/>
          <p:nvPr/>
        </p:nvGrpSpPr>
        <p:grpSpPr>
          <a:xfrm>
            <a:off x="6192597" y="3825290"/>
            <a:ext cx="149767" cy="250631"/>
            <a:chOff x="3696049" y="2648076"/>
            <a:chExt cx="149767" cy="250631"/>
          </a:xfrm>
        </p:grpSpPr>
        <p:cxnSp>
          <p:nvCxnSpPr>
            <p:cNvPr id="219" name="Straight Connector 218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Isosceles Triangle 219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7555276" y="3837617"/>
            <a:ext cx="149767" cy="250631"/>
            <a:chOff x="3696049" y="2648076"/>
            <a:chExt cx="149767" cy="250631"/>
          </a:xfrm>
        </p:grpSpPr>
        <p:cxnSp>
          <p:nvCxnSpPr>
            <p:cNvPr id="222" name="Straight Connector 221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Isosceles Triangle 222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4" name="Group 223"/>
          <p:cNvGrpSpPr/>
          <p:nvPr/>
        </p:nvGrpSpPr>
        <p:grpSpPr>
          <a:xfrm>
            <a:off x="6203978" y="4171047"/>
            <a:ext cx="149767" cy="250631"/>
            <a:chOff x="3696049" y="2648076"/>
            <a:chExt cx="149767" cy="250631"/>
          </a:xfrm>
        </p:grpSpPr>
        <p:cxnSp>
          <p:nvCxnSpPr>
            <p:cNvPr id="225" name="Straight Connector 224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6" name="Isosceles Triangle 225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7" name="Group 226"/>
          <p:cNvGrpSpPr/>
          <p:nvPr/>
        </p:nvGrpSpPr>
        <p:grpSpPr>
          <a:xfrm>
            <a:off x="7575421" y="4189414"/>
            <a:ext cx="149767" cy="250631"/>
            <a:chOff x="3696049" y="2648076"/>
            <a:chExt cx="149767" cy="250631"/>
          </a:xfrm>
        </p:grpSpPr>
        <p:cxnSp>
          <p:nvCxnSpPr>
            <p:cNvPr id="228" name="Straight Connector 227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9" name="Isosceles Triangle 228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0" name="Group 229"/>
          <p:cNvGrpSpPr/>
          <p:nvPr/>
        </p:nvGrpSpPr>
        <p:grpSpPr>
          <a:xfrm>
            <a:off x="6203978" y="4525448"/>
            <a:ext cx="149767" cy="250631"/>
            <a:chOff x="3696049" y="2648076"/>
            <a:chExt cx="149767" cy="250631"/>
          </a:xfrm>
        </p:grpSpPr>
        <p:cxnSp>
          <p:nvCxnSpPr>
            <p:cNvPr id="231" name="Straight Connector 230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Isosceles Triangle 231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3" name="Group 232"/>
          <p:cNvGrpSpPr/>
          <p:nvPr/>
        </p:nvGrpSpPr>
        <p:grpSpPr>
          <a:xfrm>
            <a:off x="7575421" y="4529475"/>
            <a:ext cx="149767" cy="250631"/>
            <a:chOff x="3696049" y="2648076"/>
            <a:chExt cx="149767" cy="250631"/>
          </a:xfrm>
        </p:grpSpPr>
        <p:cxnSp>
          <p:nvCxnSpPr>
            <p:cNvPr id="234" name="Straight Connector 233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5" name="Isosceles Triangle 234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6" name="Group 235"/>
          <p:cNvGrpSpPr/>
          <p:nvPr/>
        </p:nvGrpSpPr>
        <p:grpSpPr>
          <a:xfrm>
            <a:off x="6203978" y="4864025"/>
            <a:ext cx="149767" cy="250631"/>
            <a:chOff x="3696049" y="2648076"/>
            <a:chExt cx="149767" cy="250631"/>
          </a:xfrm>
        </p:grpSpPr>
        <p:cxnSp>
          <p:nvCxnSpPr>
            <p:cNvPr id="237" name="Straight Connector 236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Isosceles Triangle 237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9" name="Group 238"/>
          <p:cNvGrpSpPr/>
          <p:nvPr/>
        </p:nvGrpSpPr>
        <p:grpSpPr>
          <a:xfrm>
            <a:off x="7569331" y="4867966"/>
            <a:ext cx="149767" cy="250631"/>
            <a:chOff x="3696049" y="2648076"/>
            <a:chExt cx="149767" cy="250631"/>
          </a:xfrm>
        </p:grpSpPr>
        <p:cxnSp>
          <p:nvCxnSpPr>
            <p:cNvPr id="240" name="Straight Connector 239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Isosceles Triangle 240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3862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2778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Management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0" y="1070194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676" y="11811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Curriculum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5040" y="172515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Subjects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5040" y="2263239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Exam Planning</a:t>
            </a:r>
            <a:endParaRPr lang="en-US" dirty="0"/>
          </a:p>
        </p:txBody>
      </p:sp>
      <p:sp>
        <p:nvSpPr>
          <p:cNvPr id="98" name="Rectangle 97"/>
          <p:cNvSpPr/>
          <p:nvPr/>
        </p:nvSpPr>
        <p:spPr>
          <a:xfrm>
            <a:off x="45282" y="2796745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Sections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5040" y="3324841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Rooms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34676" y="3858347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Scheduling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Schedule List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4102984" y="1187256"/>
            <a:ext cx="1723050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990000"/>
                </a:solidFill>
              </a:rPr>
              <a:t>Create Schedule</a:t>
            </a:r>
            <a:endParaRPr lang="en-US" sz="1500" dirty="0">
              <a:solidFill>
                <a:srgbClr val="990000"/>
              </a:solidFill>
            </a:endParaRPr>
          </a:p>
        </p:txBody>
      </p:sp>
      <p:sp>
        <p:nvSpPr>
          <p:cNvPr id="65" name="Isosceles Triangle 64"/>
          <p:cNvSpPr/>
          <p:nvPr/>
        </p:nvSpPr>
        <p:spPr>
          <a:xfrm rot="10800000">
            <a:off x="4848771" y="1634844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490292" y="2130456"/>
            <a:ext cx="9508046" cy="42377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9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499442" y="1895831"/>
            <a:ext cx="1039817" cy="232106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Student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3539259" y="1844886"/>
            <a:ext cx="1027380" cy="283051"/>
          </a:xfrm>
          <a:prstGeom prst="rect">
            <a:avLst/>
          </a:prstGeom>
          <a:solidFill>
            <a:srgbClr val="F8CBAD"/>
          </a:solidFill>
          <a:ln>
            <a:solidFill>
              <a:srgbClr val="99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990000"/>
                </a:solidFill>
              </a:rPr>
              <a:t>Section</a:t>
            </a:r>
            <a:endParaRPr lang="en-US" sz="1500" dirty="0">
              <a:solidFill>
                <a:srgbClr val="990000"/>
              </a:solidFill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8380087" y="5866995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Reset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10767525" y="587387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Create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9573791" y="587137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Cancel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9461264" y="2218436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Section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10056977" y="2234246"/>
            <a:ext cx="1780244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7563" y="2279014"/>
            <a:ext cx="174978" cy="174978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V="1">
            <a:off x="2489036" y="3073400"/>
            <a:ext cx="9512464" cy="14"/>
          </a:xfrm>
          <a:prstGeom prst="line">
            <a:avLst/>
          </a:prstGeom>
          <a:ln w="95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489151" y="2234246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Section</a:t>
            </a:r>
            <a:endParaRPr lang="en-US" sz="1200" dirty="0"/>
          </a:p>
        </p:txBody>
      </p:sp>
      <p:sp>
        <p:nvSpPr>
          <p:cNvPr id="79" name="Rectangle 78"/>
          <p:cNvSpPr/>
          <p:nvPr/>
        </p:nvSpPr>
        <p:spPr>
          <a:xfrm>
            <a:off x="3085165" y="2251458"/>
            <a:ext cx="1469068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6278780" y="2613367"/>
            <a:ext cx="651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Session</a:t>
            </a:r>
            <a:endParaRPr lang="en-US" sz="1200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9277350" y="2127937"/>
            <a:ext cx="14703" cy="929601"/>
          </a:xfrm>
          <a:prstGeom prst="line">
            <a:avLst/>
          </a:prstGeom>
          <a:ln w="95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2659200" y="3492782"/>
            <a:ext cx="8916149" cy="297847"/>
            <a:chOff x="2659200" y="3492782"/>
            <a:chExt cx="8916149" cy="297847"/>
          </a:xfrm>
        </p:grpSpPr>
        <p:sp>
          <p:nvSpPr>
            <p:cNvPr id="111" name="TextBox 110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12" name="Rectangle 111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TextBox 116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31" name="Group 130"/>
          <p:cNvGrpSpPr/>
          <p:nvPr/>
        </p:nvGrpSpPr>
        <p:grpSpPr>
          <a:xfrm>
            <a:off x="2675365" y="3826047"/>
            <a:ext cx="8916149" cy="297847"/>
            <a:chOff x="2659200" y="3492782"/>
            <a:chExt cx="8916149" cy="297847"/>
          </a:xfrm>
        </p:grpSpPr>
        <p:sp>
          <p:nvSpPr>
            <p:cNvPr id="132" name="TextBox 131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133" name="Group 132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34" name="Rectangle 133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36" name="Rectangle 135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TextBox 136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40" name="Rectangle 139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extBox 140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3" name="Group 142"/>
          <p:cNvGrpSpPr/>
          <p:nvPr/>
        </p:nvGrpSpPr>
        <p:grpSpPr>
          <a:xfrm>
            <a:off x="2675365" y="4168566"/>
            <a:ext cx="8916149" cy="297847"/>
            <a:chOff x="2659200" y="3492782"/>
            <a:chExt cx="8916149" cy="297847"/>
          </a:xfrm>
        </p:grpSpPr>
        <p:sp>
          <p:nvSpPr>
            <p:cNvPr id="144" name="TextBox 143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145" name="Group 144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48" name="Rectangle 147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extBox 148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50" name="Rectangle 149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52" name="Rectangle 151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TextBox 152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54" name="Rectangle 153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5" name="Group 154"/>
          <p:cNvGrpSpPr/>
          <p:nvPr/>
        </p:nvGrpSpPr>
        <p:grpSpPr>
          <a:xfrm>
            <a:off x="2675365" y="4511085"/>
            <a:ext cx="8916149" cy="297847"/>
            <a:chOff x="2659200" y="3492782"/>
            <a:chExt cx="8916149" cy="297847"/>
          </a:xfrm>
        </p:grpSpPr>
        <p:sp>
          <p:nvSpPr>
            <p:cNvPr id="156" name="TextBox 155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157" name="Group 156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58" name="Rectangle 157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TextBox 158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7" name="Group 166"/>
          <p:cNvGrpSpPr/>
          <p:nvPr/>
        </p:nvGrpSpPr>
        <p:grpSpPr>
          <a:xfrm>
            <a:off x="2675365" y="4853604"/>
            <a:ext cx="8916149" cy="297847"/>
            <a:chOff x="2659200" y="3492782"/>
            <a:chExt cx="8916149" cy="297847"/>
          </a:xfrm>
        </p:grpSpPr>
        <p:sp>
          <p:nvSpPr>
            <p:cNvPr id="168" name="TextBox 167"/>
            <p:cNvSpPr txBox="1"/>
            <p:nvPr/>
          </p:nvSpPr>
          <p:spPr>
            <a:xfrm>
              <a:off x="2659200" y="3513630"/>
              <a:ext cx="497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Class</a:t>
              </a:r>
              <a:endParaRPr lang="en-US" sz="1200" dirty="0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3113713" y="3492782"/>
              <a:ext cx="8461636" cy="297847"/>
              <a:chOff x="3113713" y="3492782"/>
              <a:chExt cx="8461636" cy="297847"/>
            </a:xfrm>
          </p:grpSpPr>
          <p:sp>
            <p:nvSpPr>
              <p:cNvPr id="170" name="Rectangle 169"/>
              <p:cNvSpPr/>
              <p:nvPr/>
            </p:nvSpPr>
            <p:spPr>
              <a:xfrm>
                <a:off x="3113713" y="3528666"/>
                <a:ext cx="2091421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TextBox 170"/>
              <p:cNvSpPr txBox="1"/>
              <p:nvPr/>
            </p:nvSpPr>
            <p:spPr>
              <a:xfrm>
                <a:off x="5196077" y="3503203"/>
                <a:ext cx="4785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Days</a:t>
                </a:r>
                <a:endParaRPr lang="en-US" sz="1200" dirty="0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5654315" y="3497506"/>
                <a:ext cx="735412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TextBox 172"/>
              <p:cNvSpPr txBox="1"/>
              <p:nvPr/>
            </p:nvSpPr>
            <p:spPr>
              <a:xfrm>
                <a:off x="6378417" y="349746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Time</a:t>
                </a:r>
                <a:endParaRPr lang="en-US" sz="1200" dirty="0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6849205" y="3507145"/>
                <a:ext cx="919860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7735046" y="3506453"/>
                <a:ext cx="51167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Units</a:t>
                </a:r>
                <a:endParaRPr lang="en-US" sz="1200" dirty="0"/>
              </a:p>
            </p:txBody>
          </p:sp>
          <p:sp>
            <p:nvSpPr>
              <p:cNvPr id="176" name="Rectangle 175"/>
              <p:cNvSpPr/>
              <p:nvPr/>
            </p:nvSpPr>
            <p:spPr>
              <a:xfrm>
                <a:off x="8206841" y="3507145"/>
                <a:ext cx="407619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TextBox 176"/>
              <p:cNvSpPr txBox="1"/>
              <p:nvPr/>
            </p:nvSpPr>
            <p:spPr>
              <a:xfrm>
                <a:off x="8619305" y="3513630"/>
                <a:ext cx="6727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Teacher</a:t>
                </a:r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9266053" y="3492782"/>
                <a:ext cx="2309296" cy="2506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9" name="Rounded Rectangle 178"/>
          <p:cNvSpPr/>
          <p:nvPr/>
        </p:nvSpPr>
        <p:spPr>
          <a:xfrm>
            <a:off x="7201933" y="5879093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Add Class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96400" y="2630578"/>
            <a:ext cx="801131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Box 124"/>
          <p:cNvSpPr txBox="1"/>
          <p:nvPr/>
        </p:nvSpPr>
        <p:spPr>
          <a:xfrm>
            <a:off x="2478962" y="2635315"/>
            <a:ext cx="8077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Year Level</a:t>
            </a:r>
            <a:endParaRPr lang="en-US" sz="1200" dirty="0"/>
          </a:p>
        </p:txBody>
      </p:sp>
      <p:sp>
        <p:nvSpPr>
          <p:cNvPr id="126" name="Rectangle 125"/>
          <p:cNvSpPr/>
          <p:nvPr/>
        </p:nvSpPr>
        <p:spPr>
          <a:xfrm>
            <a:off x="3243399" y="2636567"/>
            <a:ext cx="1310834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TextBox 126"/>
          <p:cNvSpPr txBox="1"/>
          <p:nvPr/>
        </p:nvSpPr>
        <p:spPr>
          <a:xfrm>
            <a:off x="4644512" y="2616524"/>
            <a:ext cx="9030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School Year</a:t>
            </a:r>
            <a:endParaRPr lang="en-US" sz="1200" dirty="0"/>
          </a:p>
        </p:txBody>
      </p:sp>
      <p:sp>
        <p:nvSpPr>
          <p:cNvPr id="128" name="Rectangle 127"/>
          <p:cNvSpPr/>
          <p:nvPr/>
        </p:nvSpPr>
        <p:spPr>
          <a:xfrm>
            <a:off x="5515721" y="2630751"/>
            <a:ext cx="751729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/>
          <p:cNvSpPr txBox="1"/>
          <p:nvPr/>
        </p:nvSpPr>
        <p:spPr>
          <a:xfrm>
            <a:off x="6334995" y="2234246"/>
            <a:ext cx="9973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Class Adviser</a:t>
            </a:r>
            <a:endParaRPr lang="en-US" sz="1200" dirty="0"/>
          </a:p>
        </p:txBody>
      </p:sp>
      <p:sp>
        <p:nvSpPr>
          <p:cNvPr id="130" name="Rectangle 129"/>
          <p:cNvSpPr/>
          <p:nvPr/>
        </p:nvSpPr>
        <p:spPr>
          <a:xfrm>
            <a:off x="7332383" y="2251457"/>
            <a:ext cx="1770577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0" name="Group 179"/>
          <p:cNvGrpSpPr/>
          <p:nvPr/>
        </p:nvGrpSpPr>
        <p:grpSpPr>
          <a:xfrm>
            <a:off x="4332998" y="2250236"/>
            <a:ext cx="149767" cy="250631"/>
            <a:chOff x="3696049" y="2648076"/>
            <a:chExt cx="149767" cy="250631"/>
          </a:xfrm>
        </p:grpSpPr>
        <p:cxnSp>
          <p:nvCxnSpPr>
            <p:cNvPr id="181" name="Straight Connector 180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Isosceles Triangle 181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3" name="Group 182"/>
          <p:cNvGrpSpPr/>
          <p:nvPr/>
        </p:nvGrpSpPr>
        <p:grpSpPr>
          <a:xfrm>
            <a:off x="7495221" y="2636848"/>
            <a:ext cx="149767" cy="250631"/>
            <a:chOff x="3696049" y="2648076"/>
            <a:chExt cx="149767" cy="250631"/>
          </a:xfrm>
        </p:grpSpPr>
        <p:cxnSp>
          <p:nvCxnSpPr>
            <p:cNvPr id="184" name="Straight Connector 183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Isosceles Triangle 184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6" name="TextBox 185"/>
          <p:cNvSpPr txBox="1"/>
          <p:nvPr/>
        </p:nvSpPr>
        <p:spPr>
          <a:xfrm>
            <a:off x="3088261" y="2228167"/>
            <a:ext cx="5469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Apple</a:t>
            </a:r>
            <a:endParaRPr lang="en-US" sz="1200" dirty="0"/>
          </a:p>
        </p:txBody>
      </p:sp>
      <p:sp>
        <p:nvSpPr>
          <p:cNvPr id="187" name="TextBox 186"/>
          <p:cNvSpPr txBox="1"/>
          <p:nvPr/>
        </p:nvSpPr>
        <p:spPr>
          <a:xfrm>
            <a:off x="6852959" y="2620287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AM</a:t>
            </a:r>
            <a:endParaRPr lang="en-US" sz="1200" dirty="0"/>
          </a:p>
        </p:txBody>
      </p:sp>
      <p:grpSp>
        <p:nvGrpSpPr>
          <p:cNvPr id="190" name="Group 189"/>
          <p:cNvGrpSpPr/>
          <p:nvPr/>
        </p:nvGrpSpPr>
        <p:grpSpPr>
          <a:xfrm>
            <a:off x="4332998" y="2640013"/>
            <a:ext cx="149767" cy="250631"/>
            <a:chOff x="3696049" y="2648076"/>
            <a:chExt cx="149767" cy="250631"/>
          </a:xfrm>
        </p:grpSpPr>
        <p:cxnSp>
          <p:nvCxnSpPr>
            <p:cNvPr id="191" name="Straight Connector 190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2" name="Isosceles Triangle 191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3" name="Group 192"/>
          <p:cNvGrpSpPr/>
          <p:nvPr/>
        </p:nvGrpSpPr>
        <p:grpSpPr>
          <a:xfrm>
            <a:off x="6049085" y="2629707"/>
            <a:ext cx="149767" cy="250631"/>
            <a:chOff x="3696049" y="2648076"/>
            <a:chExt cx="149767" cy="250631"/>
          </a:xfrm>
        </p:grpSpPr>
        <p:cxnSp>
          <p:nvCxnSpPr>
            <p:cNvPr id="194" name="Straight Connector 193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Isosceles Triangle 194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6" name="Group 195"/>
          <p:cNvGrpSpPr/>
          <p:nvPr/>
        </p:nvGrpSpPr>
        <p:grpSpPr>
          <a:xfrm>
            <a:off x="4976823" y="3533680"/>
            <a:ext cx="149767" cy="250631"/>
            <a:chOff x="3696049" y="2648076"/>
            <a:chExt cx="149767" cy="250631"/>
          </a:xfrm>
        </p:grpSpPr>
        <p:cxnSp>
          <p:nvCxnSpPr>
            <p:cNvPr id="197" name="Straight Connector 196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Isosceles Triangle 197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7557580" y="3513630"/>
            <a:ext cx="149767" cy="250631"/>
            <a:chOff x="3696049" y="2648076"/>
            <a:chExt cx="149767" cy="250631"/>
          </a:xfrm>
        </p:grpSpPr>
        <p:cxnSp>
          <p:nvCxnSpPr>
            <p:cNvPr id="200" name="Straight Connector 199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Isosceles Triangle 200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6178926" y="3494415"/>
            <a:ext cx="149767" cy="250631"/>
            <a:chOff x="3696049" y="2648076"/>
            <a:chExt cx="149767" cy="250631"/>
          </a:xfrm>
        </p:grpSpPr>
        <p:cxnSp>
          <p:nvCxnSpPr>
            <p:cNvPr id="203" name="Straight Connector 202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Isosceles Triangle 203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5" name="Group 204"/>
          <p:cNvGrpSpPr/>
          <p:nvPr/>
        </p:nvGrpSpPr>
        <p:grpSpPr>
          <a:xfrm>
            <a:off x="4986923" y="3865945"/>
            <a:ext cx="149767" cy="250631"/>
            <a:chOff x="3696049" y="2648076"/>
            <a:chExt cx="149767" cy="250631"/>
          </a:xfrm>
        </p:grpSpPr>
        <p:cxnSp>
          <p:nvCxnSpPr>
            <p:cNvPr id="206" name="Straight Connector 205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7" name="Isosceles Triangle 206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6183664" y="3837025"/>
            <a:ext cx="149767" cy="250631"/>
            <a:chOff x="3696049" y="2648076"/>
            <a:chExt cx="149767" cy="250631"/>
          </a:xfrm>
        </p:grpSpPr>
        <p:cxnSp>
          <p:nvCxnSpPr>
            <p:cNvPr id="209" name="Straight Connector 208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Isosceles Triangle 209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1" name="Group 210"/>
          <p:cNvGrpSpPr/>
          <p:nvPr/>
        </p:nvGrpSpPr>
        <p:grpSpPr>
          <a:xfrm>
            <a:off x="7539982" y="3836733"/>
            <a:ext cx="149767" cy="250631"/>
            <a:chOff x="3696049" y="2648076"/>
            <a:chExt cx="149767" cy="250631"/>
          </a:xfrm>
        </p:grpSpPr>
        <p:cxnSp>
          <p:nvCxnSpPr>
            <p:cNvPr id="212" name="Straight Connector 211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Isosceles Triangle 212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4" name="Group 213"/>
          <p:cNvGrpSpPr/>
          <p:nvPr/>
        </p:nvGrpSpPr>
        <p:grpSpPr>
          <a:xfrm>
            <a:off x="4994763" y="4199613"/>
            <a:ext cx="149767" cy="250631"/>
            <a:chOff x="3696049" y="2648076"/>
            <a:chExt cx="149767" cy="250631"/>
          </a:xfrm>
        </p:grpSpPr>
        <p:cxnSp>
          <p:nvCxnSpPr>
            <p:cNvPr id="215" name="Straight Connector 214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Isosceles Triangle 215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7" name="Group 216"/>
          <p:cNvGrpSpPr/>
          <p:nvPr/>
        </p:nvGrpSpPr>
        <p:grpSpPr>
          <a:xfrm>
            <a:off x="6183664" y="4171472"/>
            <a:ext cx="149767" cy="250631"/>
            <a:chOff x="3696049" y="2648076"/>
            <a:chExt cx="149767" cy="250631"/>
          </a:xfrm>
        </p:grpSpPr>
        <p:cxnSp>
          <p:nvCxnSpPr>
            <p:cNvPr id="218" name="Straight Connector 217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9" name="Isosceles Triangle 218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0" name="Group 219"/>
          <p:cNvGrpSpPr/>
          <p:nvPr/>
        </p:nvGrpSpPr>
        <p:grpSpPr>
          <a:xfrm>
            <a:off x="7554015" y="4189414"/>
            <a:ext cx="149767" cy="250631"/>
            <a:chOff x="3696049" y="2648076"/>
            <a:chExt cx="149767" cy="250631"/>
          </a:xfrm>
        </p:grpSpPr>
        <p:cxnSp>
          <p:nvCxnSpPr>
            <p:cNvPr id="221" name="Straight Connector 220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2" name="Isosceles Triangle 221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3" name="Group 222"/>
          <p:cNvGrpSpPr/>
          <p:nvPr/>
        </p:nvGrpSpPr>
        <p:grpSpPr>
          <a:xfrm>
            <a:off x="4999669" y="4542132"/>
            <a:ext cx="149767" cy="250631"/>
            <a:chOff x="3696049" y="2648076"/>
            <a:chExt cx="149767" cy="250631"/>
          </a:xfrm>
        </p:grpSpPr>
        <p:cxnSp>
          <p:nvCxnSpPr>
            <p:cNvPr id="224" name="Straight Connector 223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Isosceles Triangle 224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6" name="Group 225"/>
          <p:cNvGrpSpPr/>
          <p:nvPr/>
        </p:nvGrpSpPr>
        <p:grpSpPr>
          <a:xfrm>
            <a:off x="4993159" y="4884651"/>
            <a:ext cx="149767" cy="250631"/>
            <a:chOff x="3696049" y="2648076"/>
            <a:chExt cx="149767" cy="250631"/>
          </a:xfrm>
        </p:grpSpPr>
        <p:cxnSp>
          <p:nvCxnSpPr>
            <p:cNvPr id="227" name="Straight Connector 226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Isosceles Triangle 227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9" name="Group 228"/>
          <p:cNvGrpSpPr/>
          <p:nvPr/>
        </p:nvGrpSpPr>
        <p:grpSpPr>
          <a:xfrm>
            <a:off x="6176635" y="4514007"/>
            <a:ext cx="149767" cy="250631"/>
            <a:chOff x="3696049" y="2648076"/>
            <a:chExt cx="149767" cy="250631"/>
          </a:xfrm>
        </p:grpSpPr>
        <p:cxnSp>
          <p:nvCxnSpPr>
            <p:cNvPr id="230" name="Straight Connector 229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1" name="Isosceles Triangle 230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2" name="Group 231"/>
          <p:cNvGrpSpPr/>
          <p:nvPr/>
        </p:nvGrpSpPr>
        <p:grpSpPr>
          <a:xfrm>
            <a:off x="6183664" y="4857750"/>
            <a:ext cx="149767" cy="250631"/>
            <a:chOff x="3696049" y="2648076"/>
            <a:chExt cx="149767" cy="250631"/>
          </a:xfrm>
        </p:grpSpPr>
        <p:cxnSp>
          <p:nvCxnSpPr>
            <p:cNvPr id="233" name="Straight Connector 232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Isosceles Triangle 233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/>
          <p:cNvGrpSpPr/>
          <p:nvPr/>
        </p:nvGrpSpPr>
        <p:grpSpPr>
          <a:xfrm>
            <a:off x="7554015" y="4525447"/>
            <a:ext cx="149767" cy="250631"/>
            <a:chOff x="3696049" y="2648076"/>
            <a:chExt cx="149767" cy="250631"/>
          </a:xfrm>
        </p:grpSpPr>
        <p:cxnSp>
          <p:nvCxnSpPr>
            <p:cNvPr id="236" name="Straight Connector 235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7" name="Isosceles Triangle 236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8" name="Group 237"/>
          <p:cNvGrpSpPr/>
          <p:nvPr/>
        </p:nvGrpSpPr>
        <p:grpSpPr>
          <a:xfrm>
            <a:off x="7563446" y="4868585"/>
            <a:ext cx="149767" cy="250631"/>
            <a:chOff x="3696049" y="2648076"/>
            <a:chExt cx="149767" cy="250631"/>
          </a:xfrm>
        </p:grpSpPr>
        <p:cxnSp>
          <p:nvCxnSpPr>
            <p:cNvPr id="239" name="Straight Connector 238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Isosceles Triangle 239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1" name="TextBox 240"/>
          <p:cNvSpPr txBox="1"/>
          <p:nvPr/>
        </p:nvSpPr>
        <p:spPr>
          <a:xfrm>
            <a:off x="7718335" y="2630043"/>
            <a:ext cx="551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Room</a:t>
            </a:r>
            <a:endParaRPr lang="en-US" sz="1200" dirty="0"/>
          </a:p>
        </p:txBody>
      </p:sp>
      <p:sp>
        <p:nvSpPr>
          <p:cNvPr id="242" name="Rectangle 241"/>
          <p:cNvSpPr/>
          <p:nvPr/>
        </p:nvSpPr>
        <p:spPr>
          <a:xfrm>
            <a:off x="8246725" y="2641037"/>
            <a:ext cx="856235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3" name="Group 242"/>
          <p:cNvGrpSpPr/>
          <p:nvPr/>
        </p:nvGrpSpPr>
        <p:grpSpPr>
          <a:xfrm>
            <a:off x="8895124" y="2647522"/>
            <a:ext cx="149767" cy="250631"/>
            <a:chOff x="3696049" y="2648076"/>
            <a:chExt cx="149767" cy="250631"/>
          </a:xfrm>
        </p:grpSpPr>
        <p:cxnSp>
          <p:nvCxnSpPr>
            <p:cNvPr id="244" name="Straight Connector 243"/>
            <p:cNvCxnSpPr/>
            <p:nvPr/>
          </p:nvCxnSpPr>
          <p:spPr>
            <a:xfrm>
              <a:off x="3696049" y="2648076"/>
              <a:ext cx="2913" cy="250631"/>
            </a:xfrm>
            <a:prstGeom prst="lin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Isosceles Triangle 244"/>
            <p:cNvSpPr/>
            <p:nvPr/>
          </p:nvSpPr>
          <p:spPr>
            <a:xfrm rot="10800000">
              <a:off x="3743385" y="2731021"/>
              <a:ext cx="102431" cy="1162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6" name="TextBox 245"/>
          <p:cNvSpPr txBox="1"/>
          <p:nvPr/>
        </p:nvSpPr>
        <p:spPr>
          <a:xfrm>
            <a:off x="4590044" y="2238801"/>
            <a:ext cx="981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Curriculum</a:t>
            </a:r>
            <a:endParaRPr lang="en-US" sz="1200" dirty="0"/>
          </a:p>
        </p:txBody>
      </p:sp>
      <p:sp>
        <p:nvSpPr>
          <p:cNvPr id="247" name="Rectangle 246"/>
          <p:cNvSpPr/>
          <p:nvPr/>
        </p:nvSpPr>
        <p:spPr>
          <a:xfrm>
            <a:off x="5415968" y="2235961"/>
            <a:ext cx="961435" cy="250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1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48902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Faculty</a:t>
            </a:r>
            <a:endParaRPr lang="en-US" dirty="0"/>
          </a:p>
        </p:txBody>
      </p:sp>
      <p:sp>
        <p:nvSpPr>
          <p:cNvPr id="97" name="Rectangle 96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Students</a:t>
            </a:r>
            <a:endParaRPr lang="en-US" dirty="0"/>
          </a:p>
        </p:txBody>
      </p: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9221283"/>
              </p:ext>
            </p:extLst>
          </p:nvPr>
        </p:nvGraphicFramePr>
        <p:xfrm>
          <a:off x="2556348" y="2205070"/>
          <a:ext cx="9435126" cy="3246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53652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  <a:gridCol w="1374274">
                  <a:extLst>
                    <a:ext uri="{9D8B030D-6E8A-4147-A177-3AD203B41FA5}">
                      <a16:colId xmlns:a16="http://schemas.microsoft.com/office/drawing/2014/main" val="764421157"/>
                    </a:ext>
                  </a:extLst>
                </a:gridCol>
              </a:tblGrid>
              <a:tr h="262681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ID Number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B8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Last Name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B8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First</a:t>
                      </a:r>
                      <a:r>
                        <a:rPr lang="en-US" sz="1500" baseline="0" dirty="0" smtClean="0">
                          <a:solidFill>
                            <a:schemeClr val="bg1"/>
                          </a:solidFill>
                        </a:rPr>
                        <a:t>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B8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Middle Name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B8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Age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B8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Role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B8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User Type</a:t>
                      </a:r>
                      <a:endParaRPr lang="en-US" sz="1500" dirty="0"/>
                    </a:p>
                  </a:txBody>
                  <a:tcPr>
                    <a:solidFill>
                      <a:srgbClr val="F2B8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Status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B8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002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00215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Einstein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Ashton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Secretary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Active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3002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51254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Worm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Snow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Teacher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Faculty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Inactive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0020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0020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0020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30020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30020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62531"/>
                  </a:ext>
                </a:extLst>
              </a:tr>
              <a:tr h="30020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pic>
        <p:nvPicPr>
          <p:cNvPr id="51" name="Picture 5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553715" y="3518809"/>
            <a:ext cx="2764158" cy="11971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97691" y="1898704"/>
            <a:ext cx="980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Staff List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787668" y="1149438"/>
            <a:ext cx="1293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 Staff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9086230" y="1188552"/>
            <a:ext cx="2905244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8306303" y="1548405"/>
            <a:ext cx="7120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Use Filter:</a:t>
            </a:r>
            <a:endParaRPr lang="en-US" sz="1000" dirty="0"/>
          </a:p>
        </p:txBody>
      </p:sp>
      <p:sp>
        <p:nvSpPr>
          <p:cNvPr id="57" name="Rectangle 56"/>
          <p:cNvSpPr/>
          <p:nvPr/>
        </p:nvSpPr>
        <p:spPr>
          <a:xfrm>
            <a:off x="8236008" y="1608004"/>
            <a:ext cx="104232" cy="12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8374546" y="1685392"/>
            <a:ext cx="3626955" cy="303699"/>
            <a:chOff x="8372396" y="1829678"/>
            <a:chExt cx="3626955" cy="303699"/>
          </a:xfrm>
        </p:grpSpPr>
        <p:sp>
          <p:nvSpPr>
            <p:cNvPr id="59" name="Rectangle 58"/>
            <p:cNvSpPr/>
            <p:nvPr/>
          </p:nvSpPr>
          <p:spPr>
            <a:xfrm>
              <a:off x="9201149" y="1885950"/>
              <a:ext cx="705659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176428" y="1842700"/>
              <a:ext cx="3449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All</a:t>
              </a:r>
              <a:endParaRPr lang="en-US" sz="12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9892965" y="1848653"/>
              <a:ext cx="9799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School Year :</a:t>
              </a:r>
              <a:endParaRPr lang="en-US" sz="1200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1536468" y="1885949"/>
              <a:ext cx="462883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10799956" y="1885950"/>
              <a:ext cx="438150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220228" y="1856378"/>
              <a:ext cx="3162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to</a:t>
              </a:r>
              <a:endParaRPr lang="en-US" sz="12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372396" y="1829678"/>
              <a:ext cx="8276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Search by:</a:t>
              </a:r>
              <a:endParaRPr lang="en-US" sz="1200" dirty="0"/>
            </a:p>
          </p:txBody>
        </p:sp>
      </p:grpSp>
      <p:pic>
        <p:nvPicPr>
          <p:cNvPr id="71" name="Picture 7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6381" y="1239286"/>
            <a:ext cx="267355" cy="267355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C00000"/>
                </a:solidFill>
              </a:rPr>
              <a:t>School Staff</a:t>
            </a:r>
            <a:endParaRPr lang="en-US" sz="1500" dirty="0">
              <a:solidFill>
                <a:srgbClr val="C00000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4102984" y="1187256"/>
            <a:ext cx="1573039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Add Profile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4" name="Isosceles Triangle 3"/>
          <p:cNvSpPr/>
          <p:nvPr/>
        </p:nvSpPr>
        <p:spPr>
          <a:xfrm rot="10800000">
            <a:off x="3189785" y="1621781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372" y="4738784"/>
            <a:ext cx="9435129" cy="1940212"/>
          </a:xfrm>
          <a:prstGeom prst="rect">
            <a:avLst/>
          </a:prstGeom>
        </p:spPr>
      </p:pic>
      <p:sp>
        <p:nvSpPr>
          <p:cNvPr id="75" name="Rectangle 74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Staff Profile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8451225" y="596245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06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4334" y="1048902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Faculty</a:t>
            </a:r>
            <a:endParaRPr lang="en-US" dirty="0"/>
          </a:p>
        </p:txBody>
      </p:sp>
      <p:sp>
        <p:nvSpPr>
          <p:cNvPr id="97" name="Rectangle 96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Students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School Staff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4102984" y="1187256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990000"/>
                </a:solidFill>
              </a:rPr>
              <a:t>Add Profile</a:t>
            </a:r>
            <a:endParaRPr lang="en-US" sz="1500" dirty="0">
              <a:solidFill>
                <a:srgbClr val="990000"/>
              </a:solidFill>
            </a:endParaRPr>
          </a:p>
        </p:txBody>
      </p:sp>
      <p:sp>
        <p:nvSpPr>
          <p:cNvPr id="4" name="Isosceles Triangle 3"/>
          <p:cNvSpPr/>
          <p:nvPr/>
        </p:nvSpPr>
        <p:spPr>
          <a:xfrm rot="10800000">
            <a:off x="4878885" y="1608718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Staff Profile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2525997" y="1822746"/>
            <a:ext cx="6033803" cy="27413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2894218" y="3629268"/>
            <a:ext cx="1052148" cy="276999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Update Photo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174" y="2005522"/>
            <a:ext cx="1663889" cy="1530274"/>
          </a:xfrm>
          <a:prstGeom prst="rect">
            <a:avLst/>
          </a:prstGeom>
        </p:spPr>
      </p:pic>
      <p:grpSp>
        <p:nvGrpSpPr>
          <p:cNvPr id="76" name="Group 75"/>
          <p:cNvGrpSpPr/>
          <p:nvPr/>
        </p:nvGrpSpPr>
        <p:grpSpPr>
          <a:xfrm>
            <a:off x="6582539" y="1988538"/>
            <a:ext cx="1851148" cy="336375"/>
            <a:chOff x="4481517" y="2005904"/>
            <a:chExt cx="1851148" cy="336375"/>
          </a:xfrm>
        </p:grpSpPr>
        <p:sp>
          <p:nvSpPr>
            <p:cNvPr id="123" name="TextBox 122"/>
            <p:cNvSpPr txBox="1"/>
            <p:nvPr/>
          </p:nvSpPr>
          <p:spPr>
            <a:xfrm>
              <a:off x="4481517" y="2019114"/>
              <a:ext cx="64722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Type :</a:t>
              </a:r>
              <a:endParaRPr lang="en-US" sz="1500" dirty="0"/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5070304" y="2018392"/>
              <a:ext cx="1262361" cy="2967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500" dirty="0" smtClean="0">
                  <a:solidFill>
                    <a:schemeClr val="tx1"/>
                  </a:solidFill>
                </a:rPr>
                <a:t>Faculty</a:t>
              </a:r>
              <a:endParaRPr lang="en-US" sz="1500" dirty="0">
                <a:solidFill>
                  <a:schemeClr val="tx1"/>
                </a:solidFill>
              </a:endParaRPr>
            </a:p>
          </p:txBody>
        </p:sp>
        <p:cxnSp>
          <p:nvCxnSpPr>
            <p:cNvPr id="125" name="Straight Connector 124"/>
            <p:cNvCxnSpPr/>
            <p:nvPr/>
          </p:nvCxnSpPr>
          <p:spPr>
            <a:xfrm>
              <a:off x="6096157" y="2005904"/>
              <a:ext cx="2" cy="309252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Isosceles Triangle 125"/>
            <p:cNvSpPr/>
            <p:nvPr/>
          </p:nvSpPr>
          <p:spPr>
            <a:xfrm rot="10800000">
              <a:off x="6168901" y="2132366"/>
              <a:ext cx="103872" cy="9666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4485913" y="1966028"/>
            <a:ext cx="2057768" cy="323165"/>
            <a:chOff x="4519617" y="2432541"/>
            <a:chExt cx="2057768" cy="323165"/>
          </a:xfrm>
        </p:grpSpPr>
        <p:sp>
          <p:nvSpPr>
            <p:cNvPr id="121" name="Rectangle 120"/>
            <p:cNvSpPr/>
            <p:nvPr/>
          </p:nvSpPr>
          <p:spPr>
            <a:xfrm>
              <a:off x="5584599" y="2454102"/>
              <a:ext cx="992786" cy="29230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4519617" y="2432541"/>
              <a:ext cx="113204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ID Number :</a:t>
              </a:r>
              <a:endParaRPr lang="en-US" sz="15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468721" y="2366178"/>
            <a:ext cx="2702606" cy="1171994"/>
            <a:chOff x="4518726" y="5910729"/>
            <a:chExt cx="2702606" cy="1171994"/>
          </a:xfrm>
        </p:grpSpPr>
        <p:grpSp>
          <p:nvGrpSpPr>
            <p:cNvPr id="78" name="Group 77"/>
            <p:cNvGrpSpPr/>
            <p:nvPr/>
          </p:nvGrpSpPr>
          <p:grpSpPr>
            <a:xfrm>
              <a:off x="4529630" y="6342921"/>
              <a:ext cx="2691702" cy="323864"/>
              <a:chOff x="4519617" y="2432541"/>
              <a:chExt cx="2691702" cy="323864"/>
            </a:xfrm>
          </p:grpSpPr>
          <p:sp>
            <p:nvSpPr>
              <p:cNvPr id="119" name="Rectangle 118"/>
              <p:cNvSpPr/>
              <p:nvPr/>
            </p:nvSpPr>
            <p:spPr>
              <a:xfrm>
                <a:off x="5583021" y="2440111"/>
                <a:ext cx="1628298" cy="316294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4519617" y="2432541"/>
                <a:ext cx="112178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/>
                  <a:t>First Name :</a:t>
                </a:r>
                <a:endParaRPr lang="en-US" sz="1500" dirty="0"/>
              </a:p>
            </p:txBody>
          </p:sp>
        </p:grpSp>
        <p:grpSp>
          <p:nvGrpSpPr>
            <p:cNvPr id="79" name="Group 78"/>
            <p:cNvGrpSpPr/>
            <p:nvPr/>
          </p:nvGrpSpPr>
          <p:grpSpPr>
            <a:xfrm>
              <a:off x="4538927" y="6759558"/>
              <a:ext cx="2657543" cy="323165"/>
              <a:chOff x="4517386" y="2433448"/>
              <a:chExt cx="2657543" cy="323165"/>
            </a:xfrm>
          </p:grpSpPr>
          <p:sp>
            <p:nvSpPr>
              <p:cNvPr id="117" name="Rectangle 116"/>
              <p:cNvSpPr/>
              <p:nvPr/>
            </p:nvSpPr>
            <p:spPr>
              <a:xfrm>
                <a:off x="5571492" y="2443288"/>
                <a:ext cx="1603437" cy="31332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4517386" y="2433448"/>
                <a:ext cx="110318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/>
                  <a:t>Mid. Name:</a:t>
                </a:r>
                <a:endParaRPr lang="en-US" sz="1500" dirty="0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4518726" y="5910729"/>
              <a:ext cx="2702605" cy="346061"/>
              <a:chOff x="4519617" y="2432541"/>
              <a:chExt cx="2702605" cy="346061"/>
            </a:xfrm>
          </p:grpSpPr>
          <p:sp>
            <p:nvSpPr>
              <p:cNvPr id="115" name="Rectangle 114"/>
              <p:cNvSpPr/>
              <p:nvPr/>
            </p:nvSpPr>
            <p:spPr>
              <a:xfrm>
                <a:off x="5599543" y="2445229"/>
                <a:ext cx="1622679" cy="33337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4519617" y="2432541"/>
                <a:ext cx="109619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/>
                  <a:t>Last Name :</a:t>
                </a:r>
                <a:endParaRPr lang="en-US" sz="1500" dirty="0"/>
              </a:p>
            </p:txBody>
          </p:sp>
        </p:grpSp>
      </p:grpSp>
      <p:grpSp>
        <p:nvGrpSpPr>
          <p:cNvPr id="81" name="Group 80"/>
          <p:cNvGrpSpPr/>
          <p:nvPr/>
        </p:nvGrpSpPr>
        <p:grpSpPr>
          <a:xfrm>
            <a:off x="7179385" y="2394075"/>
            <a:ext cx="1254302" cy="325910"/>
            <a:chOff x="4517386" y="2430703"/>
            <a:chExt cx="1026312" cy="325910"/>
          </a:xfrm>
        </p:grpSpPr>
        <p:sp>
          <p:nvSpPr>
            <p:cNvPr id="113" name="Rectangle 112"/>
            <p:cNvSpPr/>
            <p:nvPr/>
          </p:nvSpPr>
          <p:spPr>
            <a:xfrm>
              <a:off x="4961045" y="2430703"/>
              <a:ext cx="582653" cy="3133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4517386" y="2433448"/>
              <a:ext cx="57419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Age :</a:t>
              </a:r>
              <a:endParaRPr lang="en-US" sz="15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654934" y="4051072"/>
            <a:ext cx="2756088" cy="328620"/>
            <a:chOff x="5444918" y="2254786"/>
            <a:chExt cx="2756088" cy="328620"/>
          </a:xfrm>
        </p:grpSpPr>
        <p:sp>
          <p:nvSpPr>
            <p:cNvPr id="109" name="Rectangle 108"/>
            <p:cNvSpPr/>
            <p:nvPr/>
          </p:nvSpPr>
          <p:spPr>
            <a:xfrm>
              <a:off x="6668185" y="2278303"/>
              <a:ext cx="441763" cy="30510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DD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5444918" y="2254786"/>
              <a:ext cx="1274067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Date of Birth :</a:t>
              </a:r>
              <a:endParaRPr lang="en-US" sz="1500" dirty="0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7207796" y="2278303"/>
              <a:ext cx="453599" cy="30510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MM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7747407" y="2278303"/>
              <a:ext cx="453599" cy="30510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YR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485913" y="3590085"/>
            <a:ext cx="3947774" cy="342112"/>
            <a:chOff x="2604474" y="5467384"/>
            <a:chExt cx="2467613" cy="342112"/>
          </a:xfrm>
        </p:grpSpPr>
        <p:sp>
          <p:nvSpPr>
            <p:cNvPr id="105" name="TextBox 104"/>
            <p:cNvSpPr txBox="1"/>
            <p:nvPr/>
          </p:nvSpPr>
          <p:spPr>
            <a:xfrm>
              <a:off x="2604474" y="5486331"/>
              <a:ext cx="12170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dirty="0" smtClean="0"/>
                <a:t>Preferred User Name:  </a:t>
              </a:r>
              <a:endParaRPr lang="en-US" sz="1500" dirty="0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3774815" y="5467384"/>
              <a:ext cx="1297272" cy="3413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Rectangle 127"/>
          <p:cNvSpPr/>
          <p:nvPr/>
        </p:nvSpPr>
        <p:spPr>
          <a:xfrm>
            <a:off x="8644204" y="1822747"/>
            <a:ext cx="3418060" cy="39116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TextBox 128"/>
          <p:cNvSpPr txBox="1"/>
          <p:nvPr/>
        </p:nvSpPr>
        <p:spPr>
          <a:xfrm>
            <a:off x="10511020" y="5856294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Add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9391447" y="5849588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98175" y="1968069"/>
            <a:ext cx="11865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SSS Number:</a:t>
            </a:r>
            <a:endParaRPr lang="en-US" sz="1500" dirty="0"/>
          </a:p>
        </p:txBody>
      </p:sp>
      <p:sp>
        <p:nvSpPr>
          <p:cNvPr id="131" name="TextBox 130"/>
          <p:cNvSpPr txBox="1"/>
          <p:nvPr/>
        </p:nvSpPr>
        <p:spPr>
          <a:xfrm>
            <a:off x="8655392" y="2333203"/>
            <a:ext cx="133767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GSIS/ PAGIBIG:</a:t>
            </a:r>
            <a:endParaRPr lang="en-US" sz="1500" dirty="0"/>
          </a:p>
        </p:txBody>
      </p:sp>
      <p:sp>
        <p:nvSpPr>
          <p:cNvPr id="132" name="TextBox 131"/>
          <p:cNvSpPr txBox="1"/>
          <p:nvPr/>
        </p:nvSpPr>
        <p:spPr>
          <a:xfrm>
            <a:off x="9484260" y="2688881"/>
            <a:ext cx="5004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TIN:</a:t>
            </a:r>
            <a:endParaRPr lang="en-US" sz="1500" dirty="0"/>
          </a:p>
        </p:txBody>
      </p:sp>
      <p:sp>
        <p:nvSpPr>
          <p:cNvPr id="133" name="Rectangle 132"/>
          <p:cNvSpPr/>
          <p:nvPr/>
        </p:nvSpPr>
        <p:spPr>
          <a:xfrm>
            <a:off x="9993066" y="2002884"/>
            <a:ext cx="1906834" cy="3095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9993066" y="2356791"/>
            <a:ext cx="1906834" cy="3095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9993066" y="2699040"/>
            <a:ext cx="1906834" cy="3095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9294179" y="3031859"/>
            <a:ext cx="7088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Email :</a:t>
            </a:r>
            <a:endParaRPr lang="en-US" sz="1500" dirty="0"/>
          </a:p>
        </p:txBody>
      </p:sp>
      <p:sp>
        <p:nvSpPr>
          <p:cNvPr id="137" name="Rectangle 136"/>
          <p:cNvSpPr/>
          <p:nvPr/>
        </p:nvSpPr>
        <p:spPr>
          <a:xfrm>
            <a:off x="9990327" y="3042645"/>
            <a:ext cx="1906834" cy="3095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9040599" y="3418245"/>
            <a:ext cx="10150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Mobile # : </a:t>
            </a:r>
            <a:endParaRPr lang="en-US" sz="1500" dirty="0"/>
          </a:p>
        </p:txBody>
      </p:sp>
      <p:sp>
        <p:nvSpPr>
          <p:cNvPr id="108" name="Rectangle 107"/>
          <p:cNvSpPr/>
          <p:nvPr/>
        </p:nvSpPr>
        <p:spPr>
          <a:xfrm>
            <a:off x="10007999" y="3390511"/>
            <a:ext cx="1889161" cy="341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3875278" y="4038318"/>
            <a:ext cx="1775979" cy="357123"/>
            <a:chOff x="2591073" y="4939892"/>
            <a:chExt cx="1775979" cy="357123"/>
          </a:xfrm>
        </p:grpSpPr>
        <p:sp>
          <p:nvSpPr>
            <p:cNvPr id="139" name="TextBox 138"/>
            <p:cNvSpPr txBox="1"/>
            <p:nvPr/>
          </p:nvSpPr>
          <p:spPr>
            <a:xfrm>
              <a:off x="2591073" y="4939892"/>
              <a:ext cx="70807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Role :  </a:t>
              </a:r>
              <a:endParaRPr lang="en-US" sz="1500" dirty="0"/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3182255" y="4955625"/>
              <a:ext cx="1184797" cy="3413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1" name="Rectangle 140"/>
          <p:cNvSpPr/>
          <p:nvPr/>
        </p:nvSpPr>
        <p:spPr>
          <a:xfrm>
            <a:off x="2545721" y="4673276"/>
            <a:ext cx="6033803" cy="14737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2554355" y="4501555"/>
            <a:ext cx="141801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Home Address :</a:t>
            </a:r>
            <a:endParaRPr lang="en-US" sz="1500" dirty="0"/>
          </a:p>
        </p:txBody>
      </p:sp>
      <p:sp>
        <p:nvSpPr>
          <p:cNvPr id="86" name="TextBox 85"/>
          <p:cNvSpPr txBox="1"/>
          <p:nvPr/>
        </p:nvSpPr>
        <p:spPr>
          <a:xfrm>
            <a:off x="2605155" y="4923563"/>
            <a:ext cx="152400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Room/House No.</a:t>
            </a:r>
            <a:endParaRPr lang="en-US" sz="1500" dirty="0"/>
          </a:p>
        </p:txBody>
      </p:sp>
      <p:sp>
        <p:nvSpPr>
          <p:cNvPr id="91" name="TextBox 90"/>
          <p:cNvSpPr txBox="1"/>
          <p:nvPr/>
        </p:nvSpPr>
        <p:spPr>
          <a:xfrm>
            <a:off x="4533534" y="4927150"/>
            <a:ext cx="6571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Street</a:t>
            </a:r>
            <a:endParaRPr lang="en-US" sz="1500" dirty="0"/>
          </a:p>
        </p:txBody>
      </p:sp>
      <p:sp>
        <p:nvSpPr>
          <p:cNvPr id="94" name="Rectangle 93"/>
          <p:cNvSpPr/>
          <p:nvPr/>
        </p:nvSpPr>
        <p:spPr>
          <a:xfrm>
            <a:off x="5182325" y="4918038"/>
            <a:ext cx="1058857" cy="341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6241182" y="4913138"/>
            <a:ext cx="10782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Brgy./Subd.</a:t>
            </a:r>
            <a:endParaRPr lang="en-US" sz="1500" dirty="0"/>
          </a:p>
        </p:txBody>
      </p:sp>
      <p:sp>
        <p:nvSpPr>
          <p:cNvPr id="98" name="Rectangle 97"/>
          <p:cNvSpPr/>
          <p:nvPr/>
        </p:nvSpPr>
        <p:spPr>
          <a:xfrm>
            <a:off x="7291662" y="4918038"/>
            <a:ext cx="1103171" cy="341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2589236" y="5420011"/>
            <a:ext cx="2427738" cy="357123"/>
            <a:chOff x="2591073" y="4939892"/>
            <a:chExt cx="2427738" cy="357123"/>
          </a:xfrm>
        </p:grpSpPr>
        <p:sp>
          <p:nvSpPr>
            <p:cNvPr id="99" name="TextBox 98"/>
            <p:cNvSpPr txBox="1"/>
            <p:nvPr/>
          </p:nvSpPr>
          <p:spPr>
            <a:xfrm>
              <a:off x="2591073" y="4939892"/>
              <a:ext cx="52610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City </a:t>
              </a:r>
              <a:endParaRPr lang="en-US" sz="1500" dirty="0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056223" y="4955625"/>
              <a:ext cx="1962588" cy="3413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5117557" y="5444856"/>
            <a:ext cx="85068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Country </a:t>
            </a:r>
            <a:endParaRPr lang="en-US" sz="1500" dirty="0"/>
          </a:p>
        </p:txBody>
      </p:sp>
      <p:sp>
        <p:nvSpPr>
          <p:cNvPr id="102" name="Rectangle 101"/>
          <p:cNvSpPr/>
          <p:nvPr/>
        </p:nvSpPr>
        <p:spPr>
          <a:xfrm>
            <a:off x="5867401" y="5410821"/>
            <a:ext cx="1275418" cy="341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/>
          <p:cNvSpPr txBox="1"/>
          <p:nvPr/>
        </p:nvSpPr>
        <p:spPr>
          <a:xfrm>
            <a:off x="7142818" y="5457556"/>
            <a:ext cx="46519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ZIP </a:t>
            </a:r>
            <a:endParaRPr lang="en-US" sz="1500" dirty="0"/>
          </a:p>
        </p:txBody>
      </p:sp>
      <p:sp>
        <p:nvSpPr>
          <p:cNvPr id="104" name="Rectangle 103"/>
          <p:cNvSpPr/>
          <p:nvPr/>
        </p:nvSpPr>
        <p:spPr>
          <a:xfrm>
            <a:off x="7601824" y="5410821"/>
            <a:ext cx="764733" cy="341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/>
        </p:nvSpPr>
        <p:spPr>
          <a:xfrm>
            <a:off x="4065012" y="4927150"/>
            <a:ext cx="504768" cy="341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TextBox 144"/>
          <p:cNvSpPr txBox="1"/>
          <p:nvPr/>
        </p:nvSpPr>
        <p:spPr>
          <a:xfrm>
            <a:off x="9260888" y="3812161"/>
            <a:ext cx="80246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Status : </a:t>
            </a:r>
            <a:endParaRPr lang="en-US" sz="1500" dirty="0"/>
          </a:p>
        </p:txBody>
      </p:sp>
      <p:sp>
        <p:nvSpPr>
          <p:cNvPr id="146" name="Rectangle 145"/>
          <p:cNvSpPr/>
          <p:nvPr/>
        </p:nvSpPr>
        <p:spPr>
          <a:xfrm>
            <a:off x="10023309" y="3796605"/>
            <a:ext cx="1241592" cy="341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Active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49" name="Straight Connector 148"/>
          <p:cNvCxnSpPr/>
          <p:nvPr/>
        </p:nvCxnSpPr>
        <p:spPr>
          <a:xfrm>
            <a:off x="11009410" y="3810267"/>
            <a:ext cx="2" cy="3092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Isosceles Triangle 149"/>
          <p:cNvSpPr/>
          <p:nvPr/>
        </p:nvSpPr>
        <p:spPr>
          <a:xfrm rot="10800000">
            <a:off x="11082154" y="3936729"/>
            <a:ext cx="103872" cy="966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1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231356"/>
              </p:ext>
            </p:extLst>
          </p:nvPr>
        </p:nvGraphicFramePr>
        <p:xfrm>
          <a:off x="2566373" y="2421145"/>
          <a:ext cx="9435128" cy="34291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42027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1384300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  <a:gridCol w="1320801">
                  <a:extLst>
                    <a:ext uri="{9D8B030D-6E8A-4147-A177-3AD203B41FA5}">
                      <a16:colId xmlns:a16="http://schemas.microsoft.com/office/drawing/2014/main" val="3169100586"/>
                    </a:ext>
                  </a:extLst>
                </a:gridCol>
              </a:tblGrid>
              <a:tr h="32223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ID Number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Last Name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First</a:t>
                      </a:r>
                      <a:r>
                        <a:rPr lang="en-US" sz="1500" baseline="0" dirty="0" smtClean="0">
                          <a:solidFill>
                            <a:schemeClr val="bg1"/>
                          </a:solidFill>
                        </a:rPr>
                        <a:t>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Middle Name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Age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Role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User Type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Status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1333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00215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Einstein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Ashton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Secretary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Active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4178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51254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Worm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Snow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Teacher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Faculty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Inactive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pic>
        <p:nvPicPr>
          <p:cNvPr id="51" name="Picture 5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560247" y="3512279"/>
            <a:ext cx="2751094" cy="11971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91278" y="2051813"/>
            <a:ext cx="985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 List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787668" y="1149438"/>
            <a:ext cx="1298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 User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9086229" y="1188552"/>
            <a:ext cx="2915271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8306303" y="1548405"/>
            <a:ext cx="7120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Use Filter:</a:t>
            </a:r>
            <a:endParaRPr lang="en-US" sz="1000" dirty="0"/>
          </a:p>
        </p:txBody>
      </p:sp>
      <p:sp>
        <p:nvSpPr>
          <p:cNvPr id="57" name="Rectangle 56"/>
          <p:cNvSpPr/>
          <p:nvPr/>
        </p:nvSpPr>
        <p:spPr>
          <a:xfrm>
            <a:off x="8236008" y="1608004"/>
            <a:ext cx="104232" cy="12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8374546" y="1685392"/>
            <a:ext cx="3626955" cy="303699"/>
            <a:chOff x="8372396" y="1829678"/>
            <a:chExt cx="3626955" cy="303699"/>
          </a:xfrm>
        </p:grpSpPr>
        <p:sp>
          <p:nvSpPr>
            <p:cNvPr id="59" name="Rectangle 58"/>
            <p:cNvSpPr/>
            <p:nvPr/>
          </p:nvSpPr>
          <p:spPr>
            <a:xfrm>
              <a:off x="9201149" y="1885950"/>
              <a:ext cx="705659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176428" y="1842700"/>
              <a:ext cx="3449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All</a:t>
              </a:r>
              <a:endParaRPr lang="en-US" sz="12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9905665" y="1848653"/>
              <a:ext cx="9799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School Year :</a:t>
              </a:r>
              <a:endParaRPr lang="en-US" sz="1200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1536468" y="1885949"/>
              <a:ext cx="462883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10799956" y="1885950"/>
              <a:ext cx="438150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220228" y="1856378"/>
              <a:ext cx="3162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to</a:t>
              </a:r>
              <a:endParaRPr lang="en-US" sz="12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372396" y="1829678"/>
              <a:ext cx="8276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Search by:</a:t>
              </a:r>
              <a:endParaRPr lang="en-US" sz="1200" dirty="0"/>
            </a:p>
          </p:txBody>
        </p:sp>
      </p:grpSp>
      <p:pic>
        <p:nvPicPr>
          <p:cNvPr id="71" name="Picture 7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006" y="1246703"/>
            <a:ext cx="236012" cy="236012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C00000"/>
                </a:solidFill>
              </a:rPr>
              <a:t>Registered Users</a:t>
            </a:r>
            <a:endParaRPr lang="en-US" sz="1500" dirty="0">
              <a:solidFill>
                <a:srgbClr val="C00000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4102984" y="1187256"/>
            <a:ext cx="1573039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Add New User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4" name="Isosceles Triangle 3"/>
          <p:cNvSpPr/>
          <p:nvPr/>
        </p:nvSpPr>
        <p:spPr>
          <a:xfrm rot="10800000">
            <a:off x="3189785" y="1621781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835" y="4656900"/>
            <a:ext cx="9435129" cy="2015587"/>
          </a:xfrm>
          <a:prstGeom prst="rect">
            <a:avLst/>
          </a:prstGeom>
        </p:spPr>
      </p:pic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Users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Faculty</a:t>
            </a:r>
            <a:endParaRPr lang="en-US" dirty="0"/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Students</a:t>
            </a:r>
            <a:endParaRPr lang="en-US" dirty="0"/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Staff Profile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ounded Rectangle 113"/>
          <p:cNvSpPr/>
          <p:nvPr/>
        </p:nvSpPr>
        <p:spPr>
          <a:xfrm>
            <a:off x="8451225" y="596245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5" name="Rounded Rectangle 114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9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0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bg1"/>
                </a:solidFill>
              </a:rPr>
              <a:t>Registered Users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4102984" y="1174193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990000"/>
                </a:solidFill>
              </a:rPr>
              <a:t>Add New User</a:t>
            </a:r>
            <a:endParaRPr lang="en-US" sz="1500" dirty="0">
              <a:solidFill>
                <a:srgbClr val="990000"/>
              </a:solidFill>
            </a:endParaRPr>
          </a:p>
        </p:txBody>
      </p:sp>
      <p:sp>
        <p:nvSpPr>
          <p:cNvPr id="46" name="Isosceles Triangle 45"/>
          <p:cNvSpPr/>
          <p:nvPr/>
        </p:nvSpPr>
        <p:spPr>
          <a:xfrm rot="10800000">
            <a:off x="4772992" y="1608476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500597" y="1868400"/>
            <a:ext cx="5965441" cy="421744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583133" y="1851841"/>
            <a:ext cx="3488427" cy="39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027264" y="4415071"/>
            <a:ext cx="421564" cy="3413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2565673" y="1982663"/>
            <a:ext cx="5791788" cy="3803974"/>
            <a:chOff x="2538446" y="1992844"/>
            <a:chExt cx="5791788" cy="3803974"/>
          </a:xfrm>
        </p:grpSpPr>
        <p:sp>
          <p:nvSpPr>
            <p:cNvPr id="15" name="TextBox 14"/>
            <p:cNvSpPr txBox="1"/>
            <p:nvPr/>
          </p:nvSpPr>
          <p:spPr>
            <a:xfrm>
              <a:off x="2841591" y="3616590"/>
              <a:ext cx="1052148" cy="276999"/>
            </a:xfrm>
            <a:prstGeom prst="rect">
              <a:avLst/>
            </a:prstGeom>
            <a:solidFill>
              <a:srgbClr val="990000"/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Update Photo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85547" y="1992844"/>
              <a:ext cx="1663889" cy="1530274"/>
            </a:xfrm>
            <a:prstGeom prst="rect">
              <a:avLst/>
            </a:prstGeom>
          </p:spPr>
        </p:pic>
        <p:grpSp>
          <p:nvGrpSpPr>
            <p:cNvPr id="28" name="Group 27"/>
            <p:cNvGrpSpPr/>
            <p:nvPr/>
          </p:nvGrpSpPr>
          <p:grpSpPr>
            <a:xfrm>
              <a:off x="4421318" y="2015170"/>
              <a:ext cx="1813048" cy="336375"/>
              <a:chOff x="4519617" y="2005904"/>
              <a:chExt cx="1813048" cy="336375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4519617" y="2019114"/>
                <a:ext cx="64722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>
                    <a:solidFill>
                      <a:srgbClr val="0070C0"/>
                    </a:solidFill>
                  </a:rPr>
                  <a:t>Type :</a:t>
                </a:r>
                <a:endParaRPr lang="en-US" sz="15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5070304" y="2019115"/>
                <a:ext cx="1262361" cy="29604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500" dirty="0" smtClean="0">
                    <a:solidFill>
                      <a:schemeClr val="tx1"/>
                    </a:solidFill>
                  </a:rPr>
                  <a:t>Faculty</a:t>
                </a:r>
                <a:endParaRPr lang="en-US" sz="15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6096157" y="2005904"/>
                <a:ext cx="2" cy="309252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Isosceles Triangle 74"/>
              <p:cNvSpPr/>
              <p:nvPr/>
            </p:nvSpPr>
            <p:spPr>
              <a:xfrm rot="10800000">
                <a:off x="6168901" y="2132366"/>
                <a:ext cx="103872" cy="9666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6272466" y="2030248"/>
              <a:ext cx="2057768" cy="328873"/>
              <a:chOff x="4519617" y="2432541"/>
              <a:chExt cx="2057768" cy="328873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5561213" y="2454102"/>
                <a:ext cx="1016172" cy="30731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519617" y="2432541"/>
                <a:ext cx="113204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>
                    <a:solidFill>
                      <a:srgbClr val="0070C0"/>
                    </a:solidFill>
                  </a:rPr>
                  <a:t>ID Number :</a:t>
                </a:r>
                <a:endParaRPr lang="en-US" sz="1500" dirty="0">
                  <a:solidFill>
                    <a:srgbClr val="0070C0"/>
                  </a:solidFill>
                </a:endParaRPr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4447213" y="2887853"/>
              <a:ext cx="3106574" cy="323864"/>
              <a:chOff x="4519617" y="2432541"/>
              <a:chExt cx="3106574" cy="323864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5583020" y="2440111"/>
                <a:ext cx="2043171" cy="31629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dirty="0" smtClean="0">
                    <a:solidFill>
                      <a:schemeClr val="tx1"/>
                    </a:solidFill>
                  </a:rPr>
                  <a:t>Ashton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4519617" y="2432541"/>
                <a:ext cx="112178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/>
                  <a:t>First Name :</a:t>
                </a:r>
                <a:endParaRPr lang="en-US" sz="1500" dirty="0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4456510" y="3304490"/>
              <a:ext cx="3097277" cy="323165"/>
              <a:chOff x="4517386" y="2433448"/>
              <a:chExt cx="3097277" cy="323165"/>
            </a:xfrm>
          </p:grpSpPr>
          <p:sp>
            <p:nvSpPr>
              <p:cNvPr id="81" name="Rectangle 80"/>
              <p:cNvSpPr/>
              <p:nvPr/>
            </p:nvSpPr>
            <p:spPr>
              <a:xfrm>
                <a:off x="5571492" y="2443288"/>
                <a:ext cx="2043171" cy="31332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dirty="0" smtClean="0">
                    <a:solidFill>
                      <a:schemeClr val="tx1"/>
                    </a:solidFill>
                  </a:rPr>
                  <a:t>Matter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4517386" y="2433448"/>
                <a:ext cx="110318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/>
                  <a:t>Mid. Name:</a:t>
                </a:r>
                <a:endParaRPr lang="en-US" sz="1500" dirty="0"/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4436309" y="2455661"/>
              <a:ext cx="3123097" cy="346061"/>
              <a:chOff x="4519617" y="2432541"/>
              <a:chExt cx="3123097" cy="346061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5599543" y="2445229"/>
                <a:ext cx="2043171" cy="333373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dirty="0" smtClean="0">
                    <a:solidFill>
                      <a:schemeClr val="tx1"/>
                    </a:solidFill>
                  </a:rPr>
                  <a:t>Einstein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4519617" y="2432541"/>
                <a:ext cx="109619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/>
                  <a:t>Last Name :</a:t>
                </a:r>
                <a:endParaRPr lang="en-US" sz="1500" dirty="0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4471252" y="3730967"/>
              <a:ext cx="1004837" cy="325910"/>
              <a:chOff x="4517386" y="2430703"/>
              <a:chExt cx="1026312" cy="325910"/>
            </a:xfrm>
          </p:grpSpPr>
          <p:sp>
            <p:nvSpPr>
              <p:cNvPr id="95" name="Rectangle 94"/>
              <p:cNvSpPr/>
              <p:nvPr/>
            </p:nvSpPr>
            <p:spPr>
              <a:xfrm>
                <a:off x="5090099" y="2430703"/>
                <a:ext cx="453599" cy="31332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dirty="0" smtClean="0">
                    <a:solidFill>
                      <a:schemeClr val="tx1"/>
                    </a:solidFill>
                  </a:rPr>
                  <a:t>1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4517386" y="2433448"/>
                <a:ext cx="574196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/>
                  <a:t>Age :</a:t>
                </a:r>
                <a:endParaRPr lang="en-US" sz="1500" dirty="0"/>
              </a:p>
            </p:txBody>
          </p:sp>
        </p:grpSp>
        <p:grpSp>
          <p:nvGrpSpPr>
            <p:cNvPr id="99" name="Group 98"/>
            <p:cNvGrpSpPr/>
            <p:nvPr/>
          </p:nvGrpSpPr>
          <p:grpSpPr>
            <a:xfrm>
              <a:off x="5551184" y="3707450"/>
              <a:ext cx="2756088" cy="328620"/>
              <a:chOff x="5444918" y="2254786"/>
              <a:chExt cx="2756088" cy="328620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6668185" y="2278303"/>
                <a:ext cx="441763" cy="305103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DD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5444918" y="2254786"/>
                <a:ext cx="127406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dirty="0" smtClean="0"/>
                  <a:t>Date of Birth :</a:t>
                </a:r>
                <a:endParaRPr lang="en-US" sz="1500" dirty="0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7207796" y="2278303"/>
                <a:ext cx="453599" cy="305103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MM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7747407" y="2278303"/>
                <a:ext cx="453599" cy="305103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YR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2551846" y="4248855"/>
              <a:ext cx="1418017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Home Address :</a:t>
              </a:r>
              <a:endParaRPr lang="en-US" sz="15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538446" y="4519666"/>
              <a:ext cx="1524007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Room/House No.</a:t>
              </a:r>
              <a:endParaRPr lang="en-US" sz="1500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466825" y="4523253"/>
              <a:ext cx="65716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Street</a:t>
              </a:r>
              <a:endParaRPr lang="en-US" sz="1500" dirty="0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5115616" y="4514141"/>
              <a:ext cx="1058857" cy="341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Mayday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6174473" y="4534641"/>
              <a:ext cx="107824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Brgy./Subd.</a:t>
              </a:r>
              <a:endParaRPr lang="en-US" sz="1500" dirty="0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7224953" y="4514141"/>
              <a:ext cx="1103171" cy="341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Plane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538446" y="4927214"/>
              <a:ext cx="52610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City </a:t>
              </a:r>
              <a:endParaRPr lang="en-US" sz="1500" dirty="0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3003596" y="4942947"/>
              <a:ext cx="2112020" cy="341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Space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5176966" y="4952059"/>
              <a:ext cx="85068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Country </a:t>
              </a:r>
              <a:endParaRPr lang="en-US" sz="1500" dirty="0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5989794" y="4918024"/>
              <a:ext cx="1058857" cy="341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Meow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7048651" y="4964759"/>
              <a:ext cx="46519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ZIP </a:t>
              </a:r>
              <a:endParaRPr lang="en-US" sz="1500" dirty="0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7542538" y="4918024"/>
              <a:ext cx="764733" cy="341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001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551846" y="5473653"/>
              <a:ext cx="119295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User Name : </a:t>
              </a:r>
              <a:endParaRPr lang="en-US" sz="1500" dirty="0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3667070" y="5453272"/>
              <a:ext cx="1456923" cy="341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MewMing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5115616" y="5451116"/>
              <a:ext cx="156164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Mobile Number : </a:t>
              </a:r>
              <a:endParaRPr lang="en-US" sz="1500" dirty="0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6670575" y="5451530"/>
              <a:ext cx="1636696" cy="341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095425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615689"/>
              </p:ext>
            </p:extLst>
          </p:nvPr>
        </p:nvGraphicFramePr>
        <p:xfrm>
          <a:off x="8568587" y="1851842"/>
          <a:ext cx="3517518" cy="300434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7518">
                  <a:extLst>
                    <a:ext uri="{9D8B030D-6E8A-4147-A177-3AD203B41FA5}">
                      <a16:colId xmlns:a16="http://schemas.microsoft.com/office/drawing/2014/main" val="2016289266"/>
                    </a:ext>
                  </a:extLst>
                </a:gridCol>
              </a:tblGrid>
              <a:tr h="3456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Permission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1717205"/>
                  </a:ext>
                </a:extLst>
              </a:tr>
              <a:tr h="3456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260166"/>
                  </a:ext>
                </a:extLst>
              </a:tr>
              <a:tr h="34563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108232"/>
                  </a:ext>
                </a:extLst>
              </a:tr>
              <a:tr h="3456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509190"/>
                  </a:ext>
                </a:extLst>
              </a:tr>
              <a:tr h="34563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119722"/>
                  </a:ext>
                </a:extLst>
              </a:tr>
              <a:tr h="3456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985333"/>
                  </a:ext>
                </a:extLst>
              </a:tr>
              <a:tr h="3456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822201"/>
                  </a:ext>
                </a:extLst>
              </a:tr>
              <a:tr h="44402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03357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676" y="2121021"/>
            <a:ext cx="169513" cy="169513"/>
          </a:xfrm>
          <a:prstGeom prst="rect">
            <a:avLst/>
          </a:prstGeom>
        </p:spPr>
      </p:pic>
      <p:sp>
        <p:nvSpPr>
          <p:cNvPr id="122" name="TextBox 121"/>
          <p:cNvSpPr txBox="1"/>
          <p:nvPr/>
        </p:nvSpPr>
        <p:spPr>
          <a:xfrm>
            <a:off x="10511020" y="5856294"/>
            <a:ext cx="872089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Create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9391447" y="5849588"/>
            <a:ext cx="900976" cy="369332"/>
          </a:xfrm>
          <a:prstGeom prst="rect">
            <a:avLst/>
          </a:prstGeom>
          <a:solidFill>
            <a:srgbClr val="9900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Users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Faculty</a:t>
            </a:r>
            <a:endParaRPr lang="en-US" dirty="0"/>
          </a:p>
        </p:txBody>
      </p:sp>
      <p:sp>
        <p:nvSpPr>
          <p:cNvPr id="129" name="Rectangle 128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Students</a:t>
            </a:r>
            <a:endParaRPr lang="en-US" dirty="0"/>
          </a:p>
        </p:txBody>
      </p:sp>
      <p:sp>
        <p:nvSpPr>
          <p:cNvPr id="130" name="Rectangle 129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Staff Profile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796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1186743"/>
              </p:ext>
            </p:extLst>
          </p:nvPr>
        </p:nvGraphicFramePr>
        <p:xfrm>
          <a:off x="2523235" y="2240128"/>
          <a:ext cx="9435128" cy="34291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42027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1384300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  <a:gridCol w="1320801">
                  <a:extLst>
                    <a:ext uri="{9D8B030D-6E8A-4147-A177-3AD203B41FA5}">
                      <a16:colId xmlns:a16="http://schemas.microsoft.com/office/drawing/2014/main" val="3169100586"/>
                    </a:ext>
                  </a:extLst>
                </a:gridCol>
              </a:tblGrid>
              <a:tr h="32223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ID Number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Last Name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First</a:t>
                      </a:r>
                      <a:r>
                        <a:rPr lang="en-US" sz="1500" baseline="0" dirty="0" smtClean="0">
                          <a:solidFill>
                            <a:schemeClr val="bg1"/>
                          </a:solidFill>
                        </a:rPr>
                        <a:t>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Middle Name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Age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Role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User Type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1"/>
                          </a:solidFill>
                        </a:rPr>
                        <a:t>Status</a:t>
                      </a:r>
                      <a:endParaRPr 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1333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00215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Einstein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Ashton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Secretary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Active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4178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51254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Worm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Snow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Teacher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Faculty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Inactive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pic>
        <p:nvPicPr>
          <p:cNvPr id="51" name="Picture 5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68252" y="3424786"/>
            <a:ext cx="2926080" cy="11971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74395" y="1908122"/>
            <a:ext cx="1801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Faculty Members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787668" y="1149438"/>
            <a:ext cx="1298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 User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9086229" y="1188552"/>
            <a:ext cx="2915271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8306303" y="1548405"/>
            <a:ext cx="7120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Use Filter:</a:t>
            </a:r>
            <a:endParaRPr lang="en-US" sz="1000" dirty="0"/>
          </a:p>
        </p:txBody>
      </p:sp>
      <p:sp>
        <p:nvSpPr>
          <p:cNvPr id="57" name="Rectangle 56"/>
          <p:cNvSpPr/>
          <p:nvPr/>
        </p:nvSpPr>
        <p:spPr>
          <a:xfrm>
            <a:off x="8236008" y="1608004"/>
            <a:ext cx="104232" cy="12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8374546" y="1685392"/>
            <a:ext cx="3626955" cy="303699"/>
            <a:chOff x="8372396" y="1829678"/>
            <a:chExt cx="3626955" cy="303699"/>
          </a:xfrm>
        </p:grpSpPr>
        <p:sp>
          <p:nvSpPr>
            <p:cNvPr id="59" name="Rectangle 58"/>
            <p:cNvSpPr/>
            <p:nvPr/>
          </p:nvSpPr>
          <p:spPr>
            <a:xfrm>
              <a:off x="9201149" y="1885950"/>
              <a:ext cx="705659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176428" y="1842700"/>
              <a:ext cx="3449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All</a:t>
              </a:r>
              <a:endParaRPr lang="en-US" sz="12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9905665" y="1848653"/>
              <a:ext cx="9799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School Year :</a:t>
              </a:r>
              <a:endParaRPr lang="en-US" sz="1200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1536468" y="1885949"/>
              <a:ext cx="462883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10799956" y="1885950"/>
              <a:ext cx="438150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220228" y="1856378"/>
              <a:ext cx="3162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to</a:t>
              </a:r>
              <a:endParaRPr lang="en-US" sz="12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372396" y="1829678"/>
              <a:ext cx="8276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Search by:</a:t>
              </a:r>
              <a:endParaRPr lang="en-US" sz="1200" dirty="0"/>
            </a:p>
          </p:txBody>
        </p:sp>
      </p:grpSp>
      <p:pic>
        <p:nvPicPr>
          <p:cNvPr id="71" name="Picture 7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006" y="1246703"/>
            <a:ext cx="236012" cy="236012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C00000"/>
                </a:solidFill>
              </a:rPr>
              <a:t>Faculty Members</a:t>
            </a:r>
            <a:endParaRPr lang="en-US" sz="1500" dirty="0">
              <a:solidFill>
                <a:srgbClr val="C00000"/>
              </a:solidFill>
            </a:endParaRPr>
          </a:p>
        </p:txBody>
      </p:sp>
      <p:sp>
        <p:nvSpPr>
          <p:cNvPr id="4" name="Isosceles Triangle 3"/>
          <p:cNvSpPr/>
          <p:nvPr/>
        </p:nvSpPr>
        <p:spPr>
          <a:xfrm rot="10800000">
            <a:off x="3189785" y="1634844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371" y="4604040"/>
            <a:ext cx="9435129" cy="2015587"/>
          </a:xfrm>
          <a:prstGeom prst="rect">
            <a:avLst/>
          </a:prstGeom>
        </p:spPr>
      </p:pic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Faculty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Students</a:t>
            </a:r>
            <a:endParaRPr lang="en-US" dirty="0"/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Staff Profile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ounded Rectangle 113"/>
          <p:cNvSpPr/>
          <p:nvPr/>
        </p:nvSpPr>
        <p:spPr>
          <a:xfrm>
            <a:off x="8451225" y="596245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5" name="Rounded Rectangle 114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77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853151"/>
              </p:ext>
            </p:extLst>
          </p:nvPr>
        </p:nvGraphicFramePr>
        <p:xfrm>
          <a:off x="2566370" y="2216123"/>
          <a:ext cx="9408648" cy="33243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37316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020582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215689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061242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623445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327256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1180080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  <a:gridCol w="1057147">
                  <a:extLst>
                    <a:ext uri="{9D8B030D-6E8A-4147-A177-3AD203B41FA5}">
                      <a16:colId xmlns:a16="http://schemas.microsoft.com/office/drawing/2014/main" val="3169100586"/>
                    </a:ext>
                  </a:extLst>
                </a:gridCol>
                <a:gridCol w="885891">
                  <a:extLst>
                    <a:ext uri="{9D8B030D-6E8A-4147-A177-3AD203B41FA5}">
                      <a16:colId xmlns:a16="http://schemas.microsoft.com/office/drawing/2014/main" val="1914790342"/>
                    </a:ext>
                  </a:extLst>
                </a:gridCol>
              </a:tblGrid>
              <a:tr h="32223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Student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ID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Last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First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Middle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Age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Year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Level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School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Year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Status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13334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00215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Einstein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Ashton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Matter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1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Elementary (4)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2016-2017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Enrolled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New</a:t>
                      </a:r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41783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51254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Gray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Worm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Snow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2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Junior</a:t>
                      </a:r>
                      <a:r>
                        <a:rPr lang="en-US" sz="1500" baseline="0" dirty="0" smtClean="0"/>
                        <a:t> (7)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2016-2017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Inactive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Old</a:t>
                      </a:r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50994"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43013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pic>
        <p:nvPicPr>
          <p:cNvPr id="51" name="Picture 5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420504" y="3424786"/>
            <a:ext cx="2926080" cy="11971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74395" y="1908122"/>
            <a:ext cx="2008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Student Master List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486013" y="1148836"/>
            <a:ext cx="1604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 Student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9086229" y="1188552"/>
            <a:ext cx="2915271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8306303" y="1548405"/>
            <a:ext cx="7120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Use Filter:</a:t>
            </a:r>
            <a:endParaRPr lang="en-US" sz="1000" dirty="0"/>
          </a:p>
        </p:txBody>
      </p:sp>
      <p:sp>
        <p:nvSpPr>
          <p:cNvPr id="57" name="Rectangle 56"/>
          <p:cNvSpPr/>
          <p:nvPr/>
        </p:nvSpPr>
        <p:spPr>
          <a:xfrm>
            <a:off x="8236008" y="1608004"/>
            <a:ext cx="104232" cy="12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8374546" y="1685392"/>
            <a:ext cx="3626955" cy="303699"/>
            <a:chOff x="8372396" y="1829678"/>
            <a:chExt cx="3626955" cy="303699"/>
          </a:xfrm>
        </p:grpSpPr>
        <p:sp>
          <p:nvSpPr>
            <p:cNvPr id="59" name="Rectangle 58"/>
            <p:cNvSpPr/>
            <p:nvPr/>
          </p:nvSpPr>
          <p:spPr>
            <a:xfrm>
              <a:off x="9201149" y="1885950"/>
              <a:ext cx="705659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176428" y="1842700"/>
              <a:ext cx="3449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All</a:t>
              </a:r>
              <a:endParaRPr lang="en-US" sz="12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9905665" y="1848653"/>
              <a:ext cx="9799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School Year :</a:t>
              </a:r>
              <a:endParaRPr lang="en-US" sz="1200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1536468" y="1885949"/>
              <a:ext cx="462883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10799956" y="1885950"/>
              <a:ext cx="438150" cy="190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220228" y="1856378"/>
              <a:ext cx="3162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to</a:t>
              </a:r>
              <a:endParaRPr lang="en-US" sz="12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372396" y="1829678"/>
              <a:ext cx="8276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Search by:</a:t>
              </a:r>
              <a:endParaRPr lang="en-US" sz="1200" dirty="0"/>
            </a:p>
          </p:txBody>
        </p:sp>
      </p:grpSp>
      <p:pic>
        <p:nvPicPr>
          <p:cNvPr id="71" name="Picture 7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006" y="1246703"/>
            <a:ext cx="236012" cy="236012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2476446" y="1187498"/>
            <a:ext cx="1573039" cy="394112"/>
          </a:xfrm>
          <a:prstGeom prst="round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C00000"/>
                </a:solidFill>
              </a:rPr>
              <a:t>FDC Students</a:t>
            </a:r>
            <a:endParaRPr lang="en-US" sz="1500" dirty="0">
              <a:solidFill>
                <a:srgbClr val="C00000"/>
              </a:solidFill>
            </a:endParaRPr>
          </a:p>
        </p:txBody>
      </p:sp>
      <p:sp>
        <p:nvSpPr>
          <p:cNvPr id="4" name="Isosceles Triangle 3"/>
          <p:cNvSpPr/>
          <p:nvPr/>
        </p:nvSpPr>
        <p:spPr>
          <a:xfrm rot="10800000">
            <a:off x="3189785" y="1634844"/>
            <a:ext cx="138089" cy="178630"/>
          </a:xfrm>
          <a:prstGeom prst="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371" y="4604040"/>
            <a:ext cx="9435129" cy="2015587"/>
          </a:xfrm>
          <a:prstGeom prst="rect">
            <a:avLst/>
          </a:prstGeom>
        </p:spPr>
      </p:pic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Faculty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Students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Staff Profile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ounded Rectangle 113"/>
          <p:cNvSpPr/>
          <p:nvPr/>
        </p:nvSpPr>
        <p:spPr>
          <a:xfrm>
            <a:off x="8451225" y="596245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 Profile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5" name="Rounded Rectangle 114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Delete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7228946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 Balance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990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500233" y="1193800"/>
            <a:ext cx="1584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Student Profile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Faculty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Students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Staff Profile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ounded Rectangle 114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Back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7286036" y="595730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 Balance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8479770" y="595730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Print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78100" y="1563132"/>
            <a:ext cx="9423402" cy="42407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85551" y="1613630"/>
            <a:ext cx="228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/>
              <a:t>Einstein, Ashton</a:t>
            </a:r>
            <a:endParaRPr lang="en-US" sz="2500" dirty="0"/>
          </a:p>
        </p:txBody>
      </p:sp>
      <p:sp>
        <p:nvSpPr>
          <p:cNvPr id="13" name="TextBox 12"/>
          <p:cNvSpPr txBox="1"/>
          <p:nvPr/>
        </p:nvSpPr>
        <p:spPr>
          <a:xfrm>
            <a:off x="2698251" y="1991473"/>
            <a:ext cx="9190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ID: 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3452725" y="1977165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002154565</a:t>
            </a:r>
            <a:endParaRPr lang="en-US" sz="1200" dirty="0"/>
          </a:p>
        </p:txBody>
      </p:sp>
      <p:sp>
        <p:nvSpPr>
          <p:cNvPr id="17" name="Rectangle 16"/>
          <p:cNvSpPr/>
          <p:nvPr/>
        </p:nvSpPr>
        <p:spPr>
          <a:xfrm>
            <a:off x="4912577" y="1642673"/>
            <a:ext cx="7024699" cy="40816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071" y="2270080"/>
            <a:ext cx="1976230" cy="220032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887177" y="1566850"/>
            <a:ext cx="182325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Personal Information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84877" y="1916288"/>
            <a:ext cx="869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Grade</a:t>
            </a:r>
            <a:r>
              <a:rPr lang="en-US" i="1" dirty="0" smtClean="0">
                <a:solidFill>
                  <a:srgbClr val="0070C0"/>
                </a:solidFill>
              </a:rPr>
              <a:t> :</a:t>
            </a:r>
            <a:endParaRPr lang="en-US" i="1" dirty="0">
              <a:solidFill>
                <a:srgbClr val="0070C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181113" y="255252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Section :</a:t>
            </a:r>
            <a:endParaRPr lang="en-US" i="1" dirty="0"/>
          </a:p>
        </p:txBody>
      </p:sp>
      <p:sp>
        <p:nvSpPr>
          <p:cNvPr id="21" name="TextBox 20"/>
          <p:cNvSpPr txBox="1"/>
          <p:nvPr/>
        </p:nvSpPr>
        <p:spPr>
          <a:xfrm>
            <a:off x="5039461" y="3157033"/>
            <a:ext cx="1177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Birthdate :</a:t>
            </a:r>
            <a:endParaRPr lang="en-US" i="1" dirty="0"/>
          </a:p>
        </p:txBody>
      </p:sp>
      <p:sp>
        <p:nvSpPr>
          <p:cNvPr id="22" name="TextBox 21"/>
          <p:cNvSpPr txBox="1"/>
          <p:nvPr/>
        </p:nvSpPr>
        <p:spPr>
          <a:xfrm>
            <a:off x="4966625" y="3865414"/>
            <a:ext cx="1328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Nationality</a:t>
            </a:r>
            <a:r>
              <a:rPr lang="en-US" dirty="0" smtClean="0"/>
              <a:t> :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258589" y="1941358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Gender :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333737" y="2561273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Phone :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420299" y="315504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Email</a:t>
            </a:r>
            <a:r>
              <a:rPr lang="en-US" dirty="0" smtClean="0"/>
              <a:t> :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506042" y="3865414"/>
            <a:ext cx="1828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Enrollment Date :</a:t>
            </a:r>
            <a:endParaRPr lang="en-US" i="1" dirty="0"/>
          </a:p>
        </p:txBody>
      </p:sp>
      <p:sp>
        <p:nvSpPr>
          <p:cNvPr id="27" name="Rectangle 26"/>
          <p:cNvSpPr/>
          <p:nvPr/>
        </p:nvSpPr>
        <p:spPr>
          <a:xfrm>
            <a:off x="5570767" y="2310939"/>
            <a:ext cx="1701105" cy="2667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Grade 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5579810" y="2906050"/>
            <a:ext cx="1701105" cy="2667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Molave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5584931" y="3550732"/>
            <a:ext cx="1701105" cy="2667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06/24/1993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5584931" y="4275687"/>
            <a:ext cx="1712341" cy="2981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Filipino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8670665" y="3500092"/>
            <a:ext cx="2712347" cy="26897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ashtonmatter@cnet.com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670598" y="4243944"/>
            <a:ext cx="1712341" cy="2981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03/15/2016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552402" y="2842625"/>
            <a:ext cx="1712341" cy="2981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0915XXXXX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258589" y="2209808"/>
            <a:ext cx="1712341" cy="2981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Male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4966625" y="4649618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Home Address 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102" name="Rectangle 101"/>
          <p:cNvSpPr/>
          <p:nvPr/>
        </p:nvSpPr>
        <p:spPr>
          <a:xfrm>
            <a:off x="5899646" y="4961408"/>
            <a:ext cx="5457500" cy="4299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45 Diamond St. Ashtonville Quezon City, Philippines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60684" y="2704142"/>
            <a:ext cx="4163177" cy="195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5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500233" y="1193800"/>
            <a:ext cx="1584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Student Profile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Faculty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Students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Staff Profile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ounded Rectangle 114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Back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7286036" y="595730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 Balance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8479770" y="595730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Print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78100" y="1563132"/>
            <a:ext cx="9423402" cy="42407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692049" y="1642673"/>
            <a:ext cx="9245228" cy="21263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627824" y="1561183"/>
            <a:ext cx="77091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Parents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615254" y="1916726"/>
            <a:ext cx="6858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Father</a:t>
            </a:r>
            <a:endParaRPr lang="en-US" sz="1500" dirty="0"/>
          </a:p>
        </p:txBody>
      </p:sp>
      <p:sp>
        <p:nvSpPr>
          <p:cNvPr id="21" name="TextBox 20"/>
          <p:cNvSpPr txBox="1"/>
          <p:nvPr/>
        </p:nvSpPr>
        <p:spPr>
          <a:xfrm>
            <a:off x="3001204" y="2493205"/>
            <a:ext cx="7505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Home :</a:t>
            </a:r>
            <a:endParaRPr lang="en-US" sz="1500" dirty="0"/>
          </a:p>
        </p:txBody>
      </p:sp>
      <p:sp>
        <p:nvSpPr>
          <p:cNvPr id="24" name="TextBox 23"/>
          <p:cNvSpPr txBox="1"/>
          <p:nvPr/>
        </p:nvSpPr>
        <p:spPr>
          <a:xfrm>
            <a:off x="2703056" y="2153061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Phone :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7666727" y="2874835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Email :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6130735" y="1701385"/>
            <a:ext cx="1701105" cy="2667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Einstein, Alvin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7853167" y="3347458"/>
            <a:ext cx="2712347" cy="26897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ashtonmatter@cnet.com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3032818" y="2784536"/>
            <a:ext cx="1712341" cy="2981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0915XXXXX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5162111" y="2459566"/>
            <a:ext cx="5457500" cy="4299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45 Diamond St. Ashtonville Quezon City, Philippines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055607" y="3028275"/>
            <a:ext cx="6991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Work :</a:t>
            </a:r>
            <a:endParaRPr lang="en-US" sz="1500" dirty="0"/>
          </a:p>
        </p:txBody>
      </p:sp>
      <p:sp>
        <p:nvSpPr>
          <p:cNvPr id="62" name="Rectangle 61"/>
          <p:cNvSpPr/>
          <p:nvPr/>
        </p:nvSpPr>
        <p:spPr>
          <a:xfrm>
            <a:off x="3032818" y="3309745"/>
            <a:ext cx="1712341" cy="2981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932XXXX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174304" y="2123873"/>
            <a:ext cx="104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 :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4892896" y="2889509"/>
            <a:ext cx="1373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Occupation :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5336173" y="3334664"/>
            <a:ext cx="1712341" cy="2981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Bank Manager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692049" y="3841255"/>
            <a:ext cx="9245228" cy="19011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60684" y="2704142"/>
            <a:ext cx="4163177" cy="1953459"/>
          </a:xfrm>
          <a:prstGeom prst="rect">
            <a:avLst/>
          </a:prstGeom>
        </p:spPr>
      </p:pic>
      <p:sp>
        <p:nvSpPr>
          <p:cNvPr id="74" name="TextBox 73"/>
          <p:cNvSpPr txBox="1"/>
          <p:nvPr/>
        </p:nvSpPr>
        <p:spPr>
          <a:xfrm>
            <a:off x="6711728" y="4161912"/>
            <a:ext cx="7793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Mother</a:t>
            </a:r>
            <a:endParaRPr lang="en-US" sz="1500" dirty="0"/>
          </a:p>
        </p:txBody>
      </p:sp>
      <p:sp>
        <p:nvSpPr>
          <p:cNvPr id="75" name="TextBox 74"/>
          <p:cNvSpPr txBox="1"/>
          <p:nvPr/>
        </p:nvSpPr>
        <p:spPr>
          <a:xfrm>
            <a:off x="3097678" y="4738391"/>
            <a:ext cx="7505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Home :</a:t>
            </a:r>
            <a:endParaRPr lang="en-US" sz="1500" dirty="0"/>
          </a:p>
        </p:txBody>
      </p:sp>
      <p:sp>
        <p:nvSpPr>
          <p:cNvPr id="78" name="TextBox 77"/>
          <p:cNvSpPr txBox="1"/>
          <p:nvPr/>
        </p:nvSpPr>
        <p:spPr>
          <a:xfrm>
            <a:off x="2799530" y="4398247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Phone :</a:t>
            </a:r>
            <a:endParaRPr lang="en-US" dirty="0"/>
          </a:p>
        </p:txBody>
      </p:sp>
      <p:sp>
        <p:nvSpPr>
          <p:cNvPr id="80" name="Rectangle 79"/>
          <p:cNvSpPr/>
          <p:nvPr/>
        </p:nvSpPr>
        <p:spPr>
          <a:xfrm>
            <a:off x="5933018" y="3881995"/>
            <a:ext cx="2336800" cy="3614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Einstein, Snowball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3129292" y="5029722"/>
            <a:ext cx="1712341" cy="2981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0915XXXXX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5258585" y="4704752"/>
            <a:ext cx="5457500" cy="4299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45 Diamond St. Ashtonville Quezon City, Philippines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5270778" y="4369059"/>
            <a:ext cx="104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 :</a:t>
            </a:r>
            <a:endParaRPr lang="en-US" dirty="0"/>
          </a:p>
        </p:txBody>
      </p:sp>
      <p:sp>
        <p:nvSpPr>
          <p:cNvPr id="106" name="TextBox 105"/>
          <p:cNvSpPr txBox="1"/>
          <p:nvPr/>
        </p:nvSpPr>
        <p:spPr>
          <a:xfrm>
            <a:off x="4989370" y="5134695"/>
            <a:ext cx="1373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Occupation :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7709663" y="5201508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Email 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673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92523" y="975279"/>
            <a:ext cx="6775496" cy="44976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130795" y="1217294"/>
            <a:ext cx="432310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 smtClean="0"/>
              <a:t>Forgot Your Password?</a:t>
            </a:r>
            <a:endParaRPr lang="en-US" sz="3500" dirty="0"/>
          </a:p>
        </p:txBody>
      </p:sp>
      <p:sp>
        <p:nvSpPr>
          <p:cNvPr id="8" name="TextBox 7"/>
          <p:cNvSpPr txBox="1"/>
          <p:nvPr/>
        </p:nvSpPr>
        <p:spPr>
          <a:xfrm>
            <a:off x="4130795" y="1790976"/>
            <a:ext cx="438017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Don’t worry! Just fill in your email, and we’ll help you </a:t>
            </a:r>
          </a:p>
          <a:p>
            <a:r>
              <a:rPr lang="en-US" sz="1500" dirty="0" smtClean="0">
                <a:solidFill>
                  <a:srgbClr val="0070C0"/>
                </a:solidFill>
              </a:rPr>
              <a:t>reset your password. 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21423" y="2479605"/>
            <a:ext cx="5476939" cy="15814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840177" y="2758062"/>
            <a:ext cx="15293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EMAIL ADDRESS </a:t>
            </a:r>
            <a:endParaRPr lang="en-US" sz="1500" b="1" dirty="0"/>
          </a:p>
        </p:txBody>
      </p:sp>
      <p:sp>
        <p:nvSpPr>
          <p:cNvPr id="14" name="Rectangle 13"/>
          <p:cNvSpPr/>
          <p:nvPr/>
        </p:nvSpPr>
        <p:spPr>
          <a:xfrm>
            <a:off x="3913094" y="3070253"/>
            <a:ext cx="4289612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990000"/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7467399" y="4373202"/>
            <a:ext cx="1330963" cy="562361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Send Email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5862918" y="4373203"/>
            <a:ext cx="1499663" cy="56236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Back to login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201" y="3138228"/>
            <a:ext cx="264160" cy="26416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033" y="1191207"/>
            <a:ext cx="1151762" cy="110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22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500233" y="1193800"/>
            <a:ext cx="1584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Student Profile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Faculty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Students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Staff Profile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ounded Rectangle 114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Back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Edit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7286036" y="595730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 Balance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8479770" y="595730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Print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78100" y="1563132"/>
            <a:ext cx="9423402" cy="42407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692048" y="1633861"/>
            <a:ext cx="9245228" cy="21263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627824" y="1561183"/>
            <a:ext cx="314272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Contact Person in case of Emergency :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712776" y="2218996"/>
            <a:ext cx="2605267" cy="2742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 smtClean="0">
                <a:solidFill>
                  <a:schemeClr val="tx1"/>
                </a:solidFill>
              </a:rPr>
              <a:t>Einstein, Alvin</a:t>
            </a:r>
            <a:endParaRPr lang="en-US" sz="3000" b="1" dirty="0">
              <a:solidFill>
                <a:schemeClr val="tx1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958488" y="3053641"/>
            <a:ext cx="2712347" cy="26897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ashtonmatter@cnet.com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5865651" y="2640639"/>
            <a:ext cx="1712341" cy="2981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0915XXXXX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77972" y="2721431"/>
            <a:ext cx="4128599" cy="1953459"/>
          </a:xfrm>
          <a:prstGeom prst="rect">
            <a:avLst/>
          </a:prstGeom>
        </p:spPr>
      </p:pic>
      <p:sp>
        <p:nvSpPr>
          <p:cNvPr id="79" name="TextBox 78"/>
          <p:cNvSpPr txBox="1"/>
          <p:nvPr/>
        </p:nvSpPr>
        <p:spPr>
          <a:xfrm>
            <a:off x="5135813" y="2599870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Phone :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226784" y="2994372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Email 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5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49402"/>
              </p:ext>
            </p:extLst>
          </p:nvPr>
        </p:nvGraphicFramePr>
        <p:xfrm>
          <a:off x="2566368" y="2216123"/>
          <a:ext cx="9395312" cy="364171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78263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060869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608423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467877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  <a:gridCol w="1230180">
                  <a:extLst>
                    <a:ext uri="{9D8B030D-6E8A-4147-A177-3AD203B41FA5}">
                      <a16:colId xmlns:a16="http://schemas.microsoft.com/office/drawing/2014/main" val="2908829247"/>
                    </a:ext>
                  </a:extLst>
                </a:gridCol>
              </a:tblGrid>
              <a:tr h="34182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Due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Date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Amount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Due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Paid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Payment Method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Outstanding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Balance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Penalty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Comment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OR Number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5134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March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8,000.00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Yes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Cash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100.00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0020121</a:t>
                      </a:r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362807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June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No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aseline="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September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 smtClean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December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 smtClean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5629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45629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23,000.00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15,000.00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100.00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pic>
        <p:nvPicPr>
          <p:cNvPr id="51" name="Picture 5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26676" y="3518615"/>
            <a:ext cx="3113738" cy="11971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74833" y="1118882"/>
            <a:ext cx="1710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Student Balance</a:t>
            </a:r>
            <a:endParaRPr lang="en-US" dirty="0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368" y="5035202"/>
            <a:ext cx="9395312" cy="1450727"/>
          </a:xfrm>
          <a:prstGeom prst="rect">
            <a:avLst/>
          </a:prstGeom>
        </p:spPr>
      </p:pic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Faculty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Students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Staff Profile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ounded Rectangle 114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Back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Make Payment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566371" y="1424561"/>
            <a:ext cx="9395310" cy="72790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36648" y="1482036"/>
            <a:ext cx="9190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ID :</a:t>
            </a:r>
            <a:endParaRPr 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2536648" y="1816957"/>
            <a:ext cx="1158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Payment Term :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4911145" y="1474273"/>
            <a:ext cx="1124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Name: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5036554" y="1812264"/>
            <a:ext cx="9952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Grade Level :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9173701" y="1483841"/>
            <a:ext cx="979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School Year :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448687" y="1525334"/>
            <a:ext cx="1236021" cy="226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00215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3629218" y="1847018"/>
            <a:ext cx="1052753" cy="227887"/>
            <a:chOff x="3629218" y="1847018"/>
            <a:chExt cx="1052753" cy="227887"/>
          </a:xfrm>
        </p:grpSpPr>
        <p:sp>
          <p:nvSpPr>
            <p:cNvPr id="73" name="Rectangle 72"/>
            <p:cNvSpPr/>
            <p:nvPr/>
          </p:nvSpPr>
          <p:spPr>
            <a:xfrm>
              <a:off x="3629218" y="1847018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Quarterly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4449323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Isosceles Triangle 20"/>
            <p:cNvSpPr/>
            <p:nvPr/>
          </p:nvSpPr>
          <p:spPr>
            <a:xfrm rot="10800000">
              <a:off x="4495572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Rectangle 74"/>
          <p:cNvSpPr/>
          <p:nvPr/>
        </p:nvSpPr>
        <p:spPr>
          <a:xfrm>
            <a:off x="5977787" y="1515007"/>
            <a:ext cx="1789851" cy="226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Einstein, Ashton Matter</a:t>
            </a:r>
            <a:endParaRPr lang="en-US" sz="1200" b="1" dirty="0">
              <a:solidFill>
                <a:schemeClr val="tx1"/>
              </a:solidFill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5973993" y="1852267"/>
            <a:ext cx="1052753" cy="227887"/>
            <a:chOff x="3629218" y="1847018"/>
            <a:chExt cx="1052753" cy="227887"/>
          </a:xfrm>
        </p:grpSpPr>
        <p:sp>
          <p:nvSpPr>
            <p:cNvPr id="81" name="Rectangle 80"/>
            <p:cNvSpPr/>
            <p:nvPr/>
          </p:nvSpPr>
          <p:spPr>
            <a:xfrm>
              <a:off x="3629218" y="1847018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Grade 4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91" name="Straight Connector 90"/>
            <p:cNvCxnSpPr/>
            <p:nvPr/>
          </p:nvCxnSpPr>
          <p:spPr>
            <a:xfrm>
              <a:off x="4449323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Isosceles Triangle 93"/>
            <p:cNvSpPr/>
            <p:nvPr/>
          </p:nvSpPr>
          <p:spPr>
            <a:xfrm rot="10800000">
              <a:off x="4495572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10107054" y="1516935"/>
            <a:ext cx="738186" cy="234337"/>
            <a:chOff x="3629219" y="1847018"/>
            <a:chExt cx="738186" cy="234337"/>
          </a:xfrm>
        </p:grpSpPr>
        <p:sp>
          <p:nvSpPr>
            <p:cNvPr id="96" name="Rectangle 95"/>
            <p:cNvSpPr/>
            <p:nvPr/>
          </p:nvSpPr>
          <p:spPr>
            <a:xfrm>
              <a:off x="3629219" y="1847018"/>
              <a:ext cx="738186" cy="226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2016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97" name="Straight Connector 96"/>
            <p:cNvCxnSpPr/>
            <p:nvPr/>
          </p:nvCxnSpPr>
          <p:spPr>
            <a:xfrm>
              <a:off x="4111185" y="186065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Isosceles Triangle 97"/>
            <p:cNvSpPr/>
            <p:nvPr/>
          </p:nvSpPr>
          <p:spPr>
            <a:xfrm rot="10800000">
              <a:off x="4175831" y="1905444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11061807" y="1515063"/>
            <a:ext cx="738186" cy="234337"/>
            <a:chOff x="3629219" y="1847018"/>
            <a:chExt cx="738186" cy="234337"/>
          </a:xfrm>
        </p:grpSpPr>
        <p:sp>
          <p:nvSpPr>
            <p:cNvPr id="100" name="Rectangle 99"/>
            <p:cNvSpPr/>
            <p:nvPr/>
          </p:nvSpPr>
          <p:spPr>
            <a:xfrm>
              <a:off x="3629219" y="1847018"/>
              <a:ext cx="738186" cy="226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2017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1" name="Straight Connector 100"/>
            <p:cNvCxnSpPr/>
            <p:nvPr/>
          </p:nvCxnSpPr>
          <p:spPr>
            <a:xfrm>
              <a:off x="4111185" y="186065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Isosceles Triangle 101"/>
            <p:cNvSpPr/>
            <p:nvPr/>
          </p:nvSpPr>
          <p:spPr>
            <a:xfrm rot="10800000">
              <a:off x="4175831" y="1905444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0795268" y="1482035"/>
            <a:ext cx="3162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to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103" name="Rounded Rectangle 102"/>
          <p:cNvSpPr/>
          <p:nvPr/>
        </p:nvSpPr>
        <p:spPr>
          <a:xfrm>
            <a:off x="8479770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Print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4" name="Rounded Rectangle 103"/>
          <p:cNvSpPr/>
          <p:nvPr/>
        </p:nvSpPr>
        <p:spPr>
          <a:xfrm>
            <a:off x="7286036" y="5957300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Show History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88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6109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406202"/>
              </p:ext>
            </p:extLst>
          </p:nvPr>
        </p:nvGraphicFramePr>
        <p:xfrm>
          <a:off x="2566368" y="2216123"/>
          <a:ext cx="9395311" cy="345793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33121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348811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1956329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568482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1888255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100313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</a:tblGrid>
              <a:tr h="34182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OR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Number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Date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Transaction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Description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Credit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Debit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Balance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5134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1246774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06/24/2016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Down payment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8,000.00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362807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Tuition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5629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45629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23,000.00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15,000.00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100.00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pic>
        <p:nvPicPr>
          <p:cNvPr id="51" name="Picture 5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26676" y="3518615"/>
            <a:ext cx="3113738" cy="11971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74833" y="1118882"/>
            <a:ext cx="25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Student Payment History</a:t>
            </a:r>
            <a:endParaRPr lang="en-US" dirty="0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368" y="5009802"/>
            <a:ext cx="9395312" cy="1450727"/>
          </a:xfrm>
          <a:prstGeom prst="rect">
            <a:avLst/>
          </a:prstGeom>
        </p:spPr>
      </p:pic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Faculty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Students</a:t>
            </a:r>
            <a:endParaRPr lang="en-US" dirty="0">
              <a:solidFill>
                <a:srgbClr val="990000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Staff Profile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ounded Rectangle 114"/>
          <p:cNvSpPr/>
          <p:nvPr/>
        </p:nvSpPr>
        <p:spPr>
          <a:xfrm>
            <a:off x="10867238" y="5959806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Back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9673504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Make Payment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566370" y="1424561"/>
            <a:ext cx="9395311" cy="72790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36648" y="1482036"/>
            <a:ext cx="9190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ID :</a:t>
            </a:r>
            <a:endParaRPr 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2536648" y="1816957"/>
            <a:ext cx="1158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Payment Term :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4911145" y="1474273"/>
            <a:ext cx="1124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Name: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5036554" y="1812264"/>
            <a:ext cx="9952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Grade Level :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9173701" y="1483841"/>
            <a:ext cx="979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School Year :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448687" y="1525334"/>
            <a:ext cx="1236021" cy="226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00215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3629218" y="1847018"/>
            <a:ext cx="1052753" cy="227887"/>
            <a:chOff x="3629218" y="1847018"/>
            <a:chExt cx="1052753" cy="227887"/>
          </a:xfrm>
        </p:grpSpPr>
        <p:sp>
          <p:nvSpPr>
            <p:cNvPr id="73" name="Rectangle 72"/>
            <p:cNvSpPr/>
            <p:nvPr/>
          </p:nvSpPr>
          <p:spPr>
            <a:xfrm>
              <a:off x="3629218" y="1847018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Quarterly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4449323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Isosceles Triangle 20"/>
            <p:cNvSpPr/>
            <p:nvPr/>
          </p:nvSpPr>
          <p:spPr>
            <a:xfrm rot="10800000">
              <a:off x="4495572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Rectangle 74"/>
          <p:cNvSpPr/>
          <p:nvPr/>
        </p:nvSpPr>
        <p:spPr>
          <a:xfrm>
            <a:off x="5977787" y="1515007"/>
            <a:ext cx="1789851" cy="226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Einstein, Ashton Matter</a:t>
            </a:r>
            <a:endParaRPr lang="en-US" sz="1200" b="1" dirty="0">
              <a:solidFill>
                <a:schemeClr val="tx1"/>
              </a:solidFill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5973993" y="1852267"/>
            <a:ext cx="1052753" cy="227887"/>
            <a:chOff x="3629218" y="1847018"/>
            <a:chExt cx="1052753" cy="227887"/>
          </a:xfrm>
        </p:grpSpPr>
        <p:sp>
          <p:nvSpPr>
            <p:cNvPr id="81" name="Rectangle 80"/>
            <p:cNvSpPr/>
            <p:nvPr/>
          </p:nvSpPr>
          <p:spPr>
            <a:xfrm>
              <a:off x="3629218" y="1847018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Grade 4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91" name="Straight Connector 90"/>
            <p:cNvCxnSpPr/>
            <p:nvPr/>
          </p:nvCxnSpPr>
          <p:spPr>
            <a:xfrm>
              <a:off x="4449323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Isosceles Triangle 93"/>
            <p:cNvSpPr/>
            <p:nvPr/>
          </p:nvSpPr>
          <p:spPr>
            <a:xfrm rot="10800000">
              <a:off x="4495572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10107054" y="1516935"/>
            <a:ext cx="738186" cy="234337"/>
            <a:chOff x="3629219" y="1847018"/>
            <a:chExt cx="738186" cy="234337"/>
          </a:xfrm>
        </p:grpSpPr>
        <p:sp>
          <p:nvSpPr>
            <p:cNvPr id="96" name="Rectangle 95"/>
            <p:cNvSpPr/>
            <p:nvPr/>
          </p:nvSpPr>
          <p:spPr>
            <a:xfrm>
              <a:off x="3629219" y="1847018"/>
              <a:ext cx="738186" cy="226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2016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97" name="Straight Connector 96"/>
            <p:cNvCxnSpPr/>
            <p:nvPr/>
          </p:nvCxnSpPr>
          <p:spPr>
            <a:xfrm>
              <a:off x="4111185" y="186065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Isosceles Triangle 97"/>
            <p:cNvSpPr/>
            <p:nvPr/>
          </p:nvSpPr>
          <p:spPr>
            <a:xfrm rot="10800000">
              <a:off x="4175831" y="1905444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11061807" y="1515063"/>
            <a:ext cx="738186" cy="234337"/>
            <a:chOff x="3629219" y="1847018"/>
            <a:chExt cx="738186" cy="234337"/>
          </a:xfrm>
        </p:grpSpPr>
        <p:sp>
          <p:nvSpPr>
            <p:cNvPr id="100" name="Rectangle 99"/>
            <p:cNvSpPr/>
            <p:nvPr/>
          </p:nvSpPr>
          <p:spPr>
            <a:xfrm>
              <a:off x="3629219" y="1847018"/>
              <a:ext cx="738186" cy="226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2017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1" name="Straight Connector 100"/>
            <p:cNvCxnSpPr/>
            <p:nvPr/>
          </p:nvCxnSpPr>
          <p:spPr>
            <a:xfrm>
              <a:off x="4111185" y="186065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Isosceles Triangle 101"/>
            <p:cNvSpPr/>
            <p:nvPr/>
          </p:nvSpPr>
          <p:spPr>
            <a:xfrm rot="10800000">
              <a:off x="4175831" y="1905444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0795268" y="1482035"/>
            <a:ext cx="3162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to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103" name="Rounded Rectangle 102"/>
          <p:cNvSpPr/>
          <p:nvPr/>
        </p:nvSpPr>
        <p:spPr>
          <a:xfrm>
            <a:off x="8479770" y="5957301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Print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662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9315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Accounting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Receipts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Tuition</a:t>
            </a:r>
            <a:endParaRPr lang="en-US" dirty="0">
              <a:solidFill>
                <a:srgbClr val="990000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>
          <a:xfrm>
            <a:off x="10790014" y="5878924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Make Payment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3" name="Rounded Rectangle 102"/>
          <p:cNvSpPr/>
          <p:nvPr/>
        </p:nvSpPr>
        <p:spPr>
          <a:xfrm>
            <a:off x="9596280" y="5878924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 Balance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8402546" y="5878923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View History</a:t>
            </a:r>
            <a:endParaRPr lang="en-US" sz="1200" dirty="0">
              <a:solidFill>
                <a:schemeClr val="bg1"/>
              </a:solidFill>
            </a:endParaRPr>
          </a:p>
        </p:txBody>
      </p:sp>
      <p:graphicFrame>
        <p:nvGraphicFramePr>
          <p:cNvPr id="123" name="Table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117424"/>
              </p:ext>
            </p:extLst>
          </p:nvPr>
        </p:nvGraphicFramePr>
        <p:xfrm>
          <a:off x="2530177" y="2523266"/>
          <a:ext cx="9578086" cy="2987891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721008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687274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737319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390704552"/>
                    </a:ext>
                  </a:extLst>
                </a:gridCol>
                <a:gridCol w="1145772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924328">
                  <a:extLst>
                    <a:ext uri="{9D8B030D-6E8A-4147-A177-3AD203B41FA5}">
                      <a16:colId xmlns:a16="http://schemas.microsoft.com/office/drawing/2014/main" val="3960304931"/>
                    </a:ext>
                  </a:extLst>
                </a:gridCol>
                <a:gridCol w="1359456">
                  <a:extLst>
                    <a:ext uri="{9D8B030D-6E8A-4147-A177-3AD203B41FA5}">
                      <a16:colId xmlns:a16="http://schemas.microsoft.com/office/drawing/2014/main" val="655111199"/>
                    </a:ext>
                  </a:extLst>
                </a:gridCol>
                <a:gridCol w="939275">
                  <a:extLst>
                    <a:ext uri="{9D8B030D-6E8A-4147-A177-3AD203B41FA5}">
                      <a16:colId xmlns:a16="http://schemas.microsoft.com/office/drawing/2014/main" val="3469668186"/>
                    </a:ext>
                  </a:extLst>
                </a:gridCol>
                <a:gridCol w="939275">
                  <a:extLst>
                    <a:ext uri="{9D8B030D-6E8A-4147-A177-3AD203B41FA5}">
                      <a16:colId xmlns:a16="http://schemas.microsoft.com/office/drawing/2014/main" val="1165314978"/>
                    </a:ext>
                  </a:extLst>
                </a:gridCol>
                <a:gridCol w="994079">
                  <a:extLst>
                    <a:ext uri="{9D8B030D-6E8A-4147-A177-3AD203B41FA5}">
                      <a16:colId xmlns:a16="http://schemas.microsoft.com/office/drawing/2014/main" val="2441334496"/>
                    </a:ext>
                  </a:extLst>
                </a:gridCol>
              </a:tblGrid>
              <a:tr h="54334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Student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ID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Last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First Name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Previous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Year Level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Current</a:t>
                      </a:r>
                    </a:p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Year Level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Student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Type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Mode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of Payment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School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Year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Section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Status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2A0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40742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00215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Einstein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Ashton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Junior</a:t>
                      </a:r>
                      <a:r>
                        <a:rPr lang="en-US" sz="1200" baseline="0" dirty="0" smtClean="0"/>
                        <a:t> (</a:t>
                      </a:r>
                      <a:r>
                        <a:rPr lang="en-US" sz="1200" dirty="0" smtClean="0"/>
                        <a:t>10)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Junior (10)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Old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Full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-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Registered</a:t>
                      </a:r>
                      <a:endParaRPr lang="en-US" sz="12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40742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1254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Antonio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Jordan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-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aseline="0" dirty="0" smtClean="0"/>
                        <a:t>Elementary ( 5)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Quarterly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Registered</a:t>
                      </a:r>
                      <a:endParaRPr lang="en-US" sz="1200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40742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125454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Ellis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Anne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Junior (9)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Senior (11)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Transferee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Papaya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Enrolled</a:t>
                      </a:r>
                      <a:endPara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40742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407424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0742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</a:tbl>
          </a:graphicData>
        </a:graphic>
      </p:graphicFrame>
      <p:sp>
        <p:nvSpPr>
          <p:cNvPr id="124" name="TextBox 123"/>
          <p:cNvSpPr txBox="1"/>
          <p:nvPr/>
        </p:nvSpPr>
        <p:spPr>
          <a:xfrm>
            <a:off x="2474833" y="2137857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Master List</a:t>
            </a:r>
            <a:endParaRPr lang="en-US" dirty="0"/>
          </a:p>
        </p:txBody>
      </p:sp>
      <p:sp>
        <p:nvSpPr>
          <p:cNvPr id="125" name="Rectangle 124"/>
          <p:cNvSpPr/>
          <p:nvPr/>
        </p:nvSpPr>
        <p:spPr>
          <a:xfrm>
            <a:off x="2489700" y="1195958"/>
            <a:ext cx="9571554" cy="951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2601006" y="1260827"/>
            <a:ext cx="812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</a:t>
            </a:r>
            <a:endParaRPr lang="en-US" dirty="0">
              <a:solidFill>
                <a:srgbClr val="0070C0"/>
              </a:solidFill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3407919" y="1255720"/>
            <a:ext cx="2876175" cy="342964"/>
            <a:chOff x="7669891" y="1136996"/>
            <a:chExt cx="2915271" cy="342964"/>
          </a:xfrm>
        </p:grpSpPr>
        <p:sp>
          <p:nvSpPr>
            <p:cNvPr id="128" name="Rectangle 127"/>
            <p:cNvSpPr/>
            <p:nvPr/>
          </p:nvSpPr>
          <p:spPr>
            <a:xfrm>
              <a:off x="7669891" y="1136996"/>
              <a:ext cx="2915271" cy="34296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128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44645" y="1188099"/>
              <a:ext cx="240861" cy="240861"/>
            </a:xfrm>
            <a:prstGeom prst="rect">
              <a:avLst/>
            </a:prstGeom>
          </p:spPr>
        </p:pic>
      </p:grpSp>
      <p:grpSp>
        <p:nvGrpSpPr>
          <p:cNvPr id="130" name="Group 129"/>
          <p:cNvGrpSpPr/>
          <p:nvPr/>
        </p:nvGrpSpPr>
        <p:grpSpPr>
          <a:xfrm>
            <a:off x="2677757" y="1593147"/>
            <a:ext cx="3606337" cy="485087"/>
            <a:chOff x="2634707" y="1596594"/>
            <a:chExt cx="3606337" cy="485087"/>
          </a:xfrm>
        </p:grpSpPr>
        <p:sp>
          <p:nvSpPr>
            <p:cNvPr id="131" name="TextBox 130"/>
            <p:cNvSpPr txBox="1"/>
            <p:nvPr/>
          </p:nvSpPr>
          <p:spPr>
            <a:xfrm>
              <a:off x="2718428" y="1596594"/>
              <a:ext cx="71205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Use Filter:</a:t>
              </a:r>
              <a:endParaRPr lang="en-US" sz="1000" dirty="0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2648133" y="1656193"/>
              <a:ext cx="104232" cy="12702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3" name="Group 132"/>
            <p:cNvGrpSpPr/>
            <p:nvPr/>
          </p:nvGrpSpPr>
          <p:grpSpPr>
            <a:xfrm>
              <a:off x="2634707" y="1785418"/>
              <a:ext cx="3606337" cy="296263"/>
              <a:chOff x="8220432" y="1881515"/>
              <a:chExt cx="3606337" cy="296263"/>
            </a:xfrm>
          </p:grpSpPr>
          <p:sp>
            <p:nvSpPr>
              <p:cNvPr id="143" name="Rectangle 142"/>
              <p:cNvSpPr/>
              <p:nvPr/>
            </p:nvSpPr>
            <p:spPr>
              <a:xfrm>
                <a:off x="8988201" y="1936754"/>
                <a:ext cx="705659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8973271" y="1894030"/>
                <a:ext cx="3449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All</a:t>
                </a:r>
                <a:endParaRPr lang="en-US" sz="1200" dirty="0"/>
              </a:p>
            </p:txBody>
          </p:sp>
          <p:sp>
            <p:nvSpPr>
              <p:cNvPr id="145" name="TextBox 144"/>
              <p:cNvSpPr txBox="1"/>
              <p:nvPr/>
            </p:nvSpPr>
            <p:spPr>
              <a:xfrm>
                <a:off x="9677284" y="1900779"/>
                <a:ext cx="93827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School Year</a:t>
                </a:r>
                <a:endParaRPr lang="en-US" sz="1200" dirty="0"/>
              </a:p>
            </p:txBody>
          </p:sp>
          <p:sp>
            <p:nvSpPr>
              <p:cNvPr id="146" name="Rectangle 145"/>
              <p:cNvSpPr/>
              <p:nvPr/>
            </p:nvSpPr>
            <p:spPr>
              <a:xfrm>
                <a:off x="11261768" y="1930545"/>
                <a:ext cx="565001" cy="20207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/>
              <p:cNvSpPr/>
              <p:nvPr/>
            </p:nvSpPr>
            <p:spPr>
              <a:xfrm>
                <a:off x="10523253" y="1936754"/>
                <a:ext cx="523472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extBox 147"/>
              <p:cNvSpPr txBox="1"/>
              <p:nvPr/>
            </p:nvSpPr>
            <p:spPr>
              <a:xfrm>
                <a:off x="10993322" y="1881515"/>
                <a:ext cx="3162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to</a:t>
                </a:r>
                <a:endParaRPr lang="en-US" sz="1200" dirty="0"/>
              </a:p>
            </p:txBody>
          </p:sp>
          <p:sp>
            <p:nvSpPr>
              <p:cNvPr id="149" name="TextBox 148"/>
              <p:cNvSpPr txBox="1"/>
              <p:nvPr/>
            </p:nvSpPr>
            <p:spPr>
              <a:xfrm>
                <a:off x="8220432" y="1886753"/>
                <a:ext cx="78598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Search by</a:t>
                </a:r>
                <a:endParaRPr lang="en-US" sz="1200" dirty="0"/>
              </a:p>
            </p:txBody>
          </p:sp>
        </p:grpSp>
        <p:grpSp>
          <p:nvGrpSpPr>
            <p:cNvPr id="134" name="Group 133"/>
            <p:cNvGrpSpPr/>
            <p:nvPr/>
          </p:nvGrpSpPr>
          <p:grpSpPr>
            <a:xfrm>
              <a:off x="6085250" y="1832347"/>
              <a:ext cx="130394" cy="206701"/>
              <a:chOff x="4844107" y="1827175"/>
              <a:chExt cx="217476" cy="329774"/>
            </a:xfrm>
          </p:grpSpPr>
          <p:sp>
            <p:nvSpPr>
              <p:cNvPr id="141" name="Isosceles Triangle 140"/>
              <p:cNvSpPr/>
              <p:nvPr/>
            </p:nvSpPr>
            <p:spPr>
              <a:xfrm rot="10800000">
                <a:off x="4904871" y="1939991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2" name="Straight Connector 141"/>
              <p:cNvCxnSpPr/>
              <p:nvPr/>
            </p:nvCxnSpPr>
            <p:spPr>
              <a:xfrm>
                <a:off x="4844107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Group 134"/>
            <p:cNvGrpSpPr/>
            <p:nvPr/>
          </p:nvGrpSpPr>
          <p:grpSpPr>
            <a:xfrm>
              <a:off x="5291568" y="1826486"/>
              <a:ext cx="130394" cy="206701"/>
              <a:chOff x="4844107" y="1827175"/>
              <a:chExt cx="217476" cy="329774"/>
            </a:xfrm>
          </p:grpSpPr>
          <p:sp>
            <p:nvSpPr>
              <p:cNvPr id="139" name="Isosceles Triangle 138"/>
              <p:cNvSpPr/>
              <p:nvPr/>
            </p:nvSpPr>
            <p:spPr>
              <a:xfrm rot="10800000">
                <a:off x="4904871" y="1939991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0" name="Straight Connector 139"/>
              <p:cNvCxnSpPr/>
              <p:nvPr/>
            </p:nvCxnSpPr>
            <p:spPr>
              <a:xfrm>
                <a:off x="4844107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Group 135"/>
            <p:cNvGrpSpPr/>
            <p:nvPr/>
          </p:nvGrpSpPr>
          <p:grpSpPr>
            <a:xfrm>
              <a:off x="3946298" y="1833349"/>
              <a:ext cx="130394" cy="206701"/>
              <a:chOff x="4844107" y="1827175"/>
              <a:chExt cx="217476" cy="329774"/>
            </a:xfrm>
          </p:grpSpPr>
          <p:sp>
            <p:nvSpPr>
              <p:cNvPr id="137" name="Isosceles Triangle 136"/>
              <p:cNvSpPr/>
              <p:nvPr/>
            </p:nvSpPr>
            <p:spPr>
              <a:xfrm rot="10800000">
                <a:off x="4904871" y="1939991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8" name="Straight Connector 137"/>
              <p:cNvCxnSpPr/>
              <p:nvPr/>
            </p:nvCxnSpPr>
            <p:spPr>
              <a:xfrm>
                <a:off x="4844107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0" name="TextBox 149"/>
          <p:cNvSpPr txBox="1"/>
          <p:nvPr/>
        </p:nvSpPr>
        <p:spPr>
          <a:xfrm>
            <a:off x="6416151" y="1260373"/>
            <a:ext cx="80150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View by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7275477" y="1245908"/>
            <a:ext cx="1529841" cy="342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2" name="Group 151"/>
          <p:cNvGrpSpPr/>
          <p:nvPr/>
        </p:nvGrpSpPr>
        <p:grpSpPr>
          <a:xfrm>
            <a:off x="8552100" y="1230174"/>
            <a:ext cx="195680" cy="359901"/>
            <a:chOff x="4844107" y="1827175"/>
            <a:chExt cx="217476" cy="329774"/>
          </a:xfrm>
        </p:grpSpPr>
        <p:sp>
          <p:nvSpPr>
            <p:cNvPr id="153" name="Isosceles Triangle 152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Connector 153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5" name="TextBox 154"/>
          <p:cNvSpPr txBox="1"/>
          <p:nvPr/>
        </p:nvSpPr>
        <p:spPr>
          <a:xfrm>
            <a:off x="7306228" y="1229352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All</a:t>
            </a:r>
            <a:endParaRPr lang="en-US" dirty="0"/>
          </a:p>
        </p:txBody>
      </p:sp>
      <p:sp>
        <p:nvSpPr>
          <p:cNvPr id="156" name="Rounded Rectangle 155"/>
          <p:cNvSpPr/>
          <p:nvPr/>
        </p:nvSpPr>
        <p:spPr>
          <a:xfrm>
            <a:off x="7208812" y="5878922"/>
            <a:ext cx="1134263" cy="281399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Print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89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99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92333" y="146064"/>
            <a:ext cx="1999715" cy="661460"/>
            <a:chOff x="209006" y="107462"/>
            <a:chExt cx="1999715" cy="661460"/>
          </a:xfrm>
        </p:grpSpPr>
        <p:sp>
          <p:nvSpPr>
            <p:cNvPr id="7" name="TextBox 6"/>
            <p:cNvSpPr txBox="1"/>
            <p:nvPr/>
          </p:nvSpPr>
          <p:spPr>
            <a:xfrm>
              <a:off x="209006" y="107462"/>
              <a:ext cx="1999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Fiore Del Carmelo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9452" y="39959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 c h o o l</a:t>
              </a:r>
              <a:endPara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9" y="110423"/>
            <a:ext cx="609601" cy="7327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9315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Accounting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5507" y="2312468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5507" y="2850552"/>
            <a:ext cx="2284172" cy="472068"/>
          </a:xfrm>
          <a:prstGeom prst="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Receipts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F8CBA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0000"/>
                </a:solidFill>
              </a:rPr>
              <a:t>Tuition</a:t>
            </a:r>
            <a:endParaRPr lang="en-US" dirty="0">
              <a:solidFill>
                <a:srgbClr val="990000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9" name="Table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064975"/>
              </p:ext>
            </p:extLst>
          </p:nvPr>
        </p:nvGraphicFramePr>
        <p:xfrm>
          <a:off x="2566368" y="2216123"/>
          <a:ext cx="9395312" cy="364171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78263">
                  <a:extLst>
                    <a:ext uri="{9D8B030D-6E8A-4147-A177-3AD203B41FA5}">
                      <a16:colId xmlns:a16="http://schemas.microsoft.com/office/drawing/2014/main" val="2807988507"/>
                    </a:ext>
                  </a:extLst>
                </a:gridCol>
                <a:gridCol w="1060869">
                  <a:extLst>
                    <a:ext uri="{9D8B030D-6E8A-4147-A177-3AD203B41FA5}">
                      <a16:colId xmlns:a16="http://schemas.microsoft.com/office/drawing/2014/main" val="743177557"/>
                    </a:ext>
                  </a:extLst>
                </a:gridCol>
                <a:gridCol w="608423">
                  <a:extLst>
                    <a:ext uri="{9D8B030D-6E8A-4147-A177-3AD203B41FA5}">
                      <a16:colId xmlns:a16="http://schemas.microsoft.com/office/drawing/2014/main" val="1742026124"/>
                    </a:ext>
                  </a:extLst>
                </a:gridCol>
                <a:gridCol w="1467877">
                  <a:extLst>
                    <a:ext uri="{9D8B030D-6E8A-4147-A177-3AD203B41FA5}">
                      <a16:colId xmlns:a16="http://schemas.microsoft.com/office/drawing/2014/main" val="1177332633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4112805155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92715450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31612589"/>
                    </a:ext>
                  </a:extLst>
                </a:gridCol>
                <a:gridCol w="1230180">
                  <a:extLst>
                    <a:ext uri="{9D8B030D-6E8A-4147-A177-3AD203B41FA5}">
                      <a16:colId xmlns:a16="http://schemas.microsoft.com/office/drawing/2014/main" val="2908829247"/>
                    </a:ext>
                  </a:extLst>
                </a:gridCol>
              </a:tblGrid>
              <a:tr h="34182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Due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Date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Amount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Due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Paid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Payment Method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Outstanding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</a:rPr>
                        <a:t> Balance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Penalty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Comment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</a:rPr>
                        <a:t>OR Number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08499"/>
                  </a:ext>
                </a:extLst>
              </a:tr>
              <a:tr h="35134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March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8,000.00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Yes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Cash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100.00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0020121</a:t>
                      </a:r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91139"/>
                  </a:ext>
                </a:extLst>
              </a:tr>
              <a:tr h="362807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June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No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aseline="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09523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September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 smtClean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74424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December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 smtClean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5,000.00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0.00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-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30582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646574"/>
                  </a:ext>
                </a:extLst>
              </a:tr>
              <a:tr h="372340"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173189"/>
                  </a:ext>
                </a:extLst>
              </a:tr>
              <a:tr h="45629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57194"/>
                  </a:ext>
                </a:extLst>
              </a:tr>
              <a:tr h="45629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23,000.00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15,000.00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100.00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864624"/>
                  </a:ext>
                </a:extLst>
              </a:tr>
            </a:tbl>
          </a:graphicData>
        </a:graphic>
      </p:graphicFrame>
      <p:pic>
        <p:nvPicPr>
          <p:cNvPr id="71" name="Picture 7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26676" y="3518615"/>
            <a:ext cx="3113738" cy="1197147"/>
          </a:xfrm>
          <a:prstGeom prst="rect">
            <a:avLst/>
          </a:prstGeom>
        </p:spPr>
      </p:pic>
      <p:sp>
        <p:nvSpPr>
          <p:cNvPr id="75" name="Rounded Rectangle 74"/>
          <p:cNvSpPr/>
          <p:nvPr/>
        </p:nvSpPr>
        <p:spPr>
          <a:xfrm>
            <a:off x="2566371" y="1424561"/>
            <a:ext cx="9395310" cy="72790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2536648" y="1482036"/>
            <a:ext cx="9190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ID :</a:t>
            </a:r>
            <a:endParaRPr lang="en-US" sz="1200" dirty="0"/>
          </a:p>
        </p:txBody>
      </p:sp>
      <p:sp>
        <p:nvSpPr>
          <p:cNvPr id="79" name="TextBox 78"/>
          <p:cNvSpPr txBox="1"/>
          <p:nvPr/>
        </p:nvSpPr>
        <p:spPr>
          <a:xfrm>
            <a:off x="2536648" y="1816957"/>
            <a:ext cx="1158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Payment Term :</a:t>
            </a:r>
            <a:endParaRPr lang="en-US" sz="1200" dirty="0"/>
          </a:p>
        </p:txBody>
      </p:sp>
      <p:sp>
        <p:nvSpPr>
          <p:cNvPr id="80" name="TextBox 79"/>
          <p:cNvSpPr txBox="1"/>
          <p:nvPr/>
        </p:nvSpPr>
        <p:spPr>
          <a:xfrm>
            <a:off x="4911145" y="1474273"/>
            <a:ext cx="1124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Name:</a:t>
            </a:r>
            <a:endParaRPr lang="en-US" sz="1200" dirty="0"/>
          </a:p>
        </p:txBody>
      </p:sp>
      <p:sp>
        <p:nvSpPr>
          <p:cNvPr id="81" name="TextBox 80"/>
          <p:cNvSpPr txBox="1"/>
          <p:nvPr/>
        </p:nvSpPr>
        <p:spPr>
          <a:xfrm>
            <a:off x="6947150" y="1812452"/>
            <a:ext cx="9952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Grade Level :</a:t>
            </a:r>
            <a:endParaRPr lang="en-US" sz="1200" dirty="0"/>
          </a:p>
        </p:txBody>
      </p:sp>
      <p:sp>
        <p:nvSpPr>
          <p:cNvPr id="91" name="TextBox 90"/>
          <p:cNvSpPr txBox="1"/>
          <p:nvPr/>
        </p:nvSpPr>
        <p:spPr>
          <a:xfrm>
            <a:off x="9173701" y="1483841"/>
            <a:ext cx="979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School Year :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3448687" y="1525334"/>
            <a:ext cx="1236021" cy="226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00215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95" name="Group 94"/>
          <p:cNvGrpSpPr/>
          <p:nvPr/>
        </p:nvGrpSpPr>
        <p:grpSpPr>
          <a:xfrm>
            <a:off x="3629218" y="1847018"/>
            <a:ext cx="1052753" cy="227887"/>
            <a:chOff x="3629218" y="1847018"/>
            <a:chExt cx="1052753" cy="227887"/>
          </a:xfrm>
        </p:grpSpPr>
        <p:sp>
          <p:nvSpPr>
            <p:cNvPr id="96" name="Rectangle 95"/>
            <p:cNvSpPr/>
            <p:nvPr/>
          </p:nvSpPr>
          <p:spPr>
            <a:xfrm>
              <a:off x="3629218" y="1847018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Quarterly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97" name="Straight Connector 96"/>
            <p:cNvCxnSpPr/>
            <p:nvPr/>
          </p:nvCxnSpPr>
          <p:spPr>
            <a:xfrm>
              <a:off x="4449323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Isosceles Triangle 97"/>
            <p:cNvSpPr/>
            <p:nvPr/>
          </p:nvSpPr>
          <p:spPr>
            <a:xfrm rot="10800000">
              <a:off x="4495572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9" name="Rectangle 98"/>
          <p:cNvSpPr/>
          <p:nvPr/>
        </p:nvSpPr>
        <p:spPr>
          <a:xfrm>
            <a:off x="5977787" y="1515007"/>
            <a:ext cx="1789851" cy="226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Einstein, Ashton Matter</a:t>
            </a:r>
            <a:endParaRPr lang="en-US" sz="1200" b="1" dirty="0">
              <a:solidFill>
                <a:schemeClr val="tx1"/>
              </a:solidFill>
            </a:endParaRPr>
          </a:p>
        </p:txBody>
      </p:sp>
      <p:grpSp>
        <p:nvGrpSpPr>
          <p:cNvPr id="100" name="Group 99"/>
          <p:cNvGrpSpPr/>
          <p:nvPr/>
        </p:nvGrpSpPr>
        <p:grpSpPr>
          <a:xfrm>
            <a:off x="7884589" y="1852455"/>
            <a:ext cx="1052753" cy="227887"/>
            <a:chOff x="3629218" y="1847018"/>
            <a:chExt cx="1052753" cy="227887"/>
          </a:xfrm>
        </p:grpSpPr>
        <p:sp>
          <p:nvSpPr>
            <p:cNvPr id="101" name="Rectangle 100"/>
            <p:cNvSpPr/>
            <p:nvPr/>
          </p:nvSpPr>
          <p:spPr>
            <a:xfrm>
              <a:off x="3629218" y="1847018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Grade 4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4449323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Isosceles Triangle 103"/>
            <p:cNvSpPr/>
            <p:nvPr/>
          </p:nvSpPr>
          <p:spPr>
            <a:xfrm rot="10800000">
              <a:off x="4495572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10107054" y="1516935"/>
            <a:ext cx="738186" cy="234337"/>
            <a:chOff x="3629219" y="1847018"/>
            <a:chExt cx="738186" cy="234337"/>
          </a:xfrm>
        </p:grpSpPr>
        <p:sp>
          <p:nvSpPr>
            <p:cNvPr id="106" name="Rectangle 105"/>
            <p:cNvSpPr/>
            <p:nvPr/>
          </p:nvSpPr>
          <p:spPr>
            <a:xfrm>
              <a:off x="3629219" y="1847018"/>
              <a:ext cx="738186" cy="226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2016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>
            <a:xfrm>
              <a:off x="4111185" y="186065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Isosceles Triangle 107"/>
            <p:cNvSpPr/>
            <p:nvPr/>
          </p:nvSpPr>
          <p:spPr>
            <a:xfrm rot="10800000">
              <a:off x="4175831" y="1905444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11061807" y="1515063"/>
            <a:ext cx="738186" cy="234337"/>
            <a:chOff x="3629219" y="1847018"/>
            <a:chExt cx="738186" cy="234337"/>
          </a:xfrm>
        </p:grpSpPr>
        <p:sp>
          <p:nvSpPr>
            <p:cNvPr id="110" name="Rectangle 109"/>
            <p:cNvSpPr/>
            <p:nvPr/>
          </p:nvSpPr>
          <p:spPr>
            <a:xfrm>
              <a:off x="3629219" y="1847018"/>
              <a:ext cx="738186" cy="226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2017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1" name="Straight Connector 110"/>
            <p:cNvCxnSpPr/>
            <p:nvPr/>
          </p:nvCxnSpPr>
          <p:spPr>
            <a:xfrm>
              <a:off x="4111185" y="186065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Isosceles Triangle 111"/>
            <p:cNvSpPr/>
            <p:nvPr/>
          </p:nvSpPr>
          <p:spPr>
            <a:xfrm rot="10800000">
              <a:off x="4175831" y="1905444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4" name="TextBox 113"/>
          <p:cNvSpPr txBox="1"/>
          <p:nvPr/>
        </p:nvSpPr>
        <p:spPr>
          <a:xfrm>
            <a:off x="10795268" y="1482035"/>
            <a:ext cx="3162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to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2474833" y="1118882"/>
            <a:ext cx="2409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Student Tuition Balance</a:t>
            </a:r>
            <a:endParaRPr lang="en-US" dirty="0"/>
          </a:p>
        </p:txBody>
      </p:sp>
      <p:sp>
        <p:nvSpPr>
          <p:cNvPr id="119" name="TextBox 118"/>
          <p:cNvSpPr txBox="1"/>
          <p:nvPr/>
        </p:nvSpPr>
        <p:spPr>
          <a:xfrm>
            <a:off x="4917879" y="1806624"/>
            <a:ext cx="9845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Curriculum :</a:t>
            </a:r>
            <a:endParaRPr lang="en-US" sz="1200" dirty="0"/>
          </a:p>
        </p:txBody>
      </p:sp>
      <p:grpSp>
        <p:nvGrpSpPr>
          <p:cNvPr id="120" name="Group 119"/>
          <p:cNvGrpSpPr/>
          <p:nvPr/>
        </p:nvGrpSpPr>
        <p:grpSpPr>
          <a:xfrm>
            <a:off x="5855318" y="1846627"/>
            <a:ext cx="1052753" cy="227887"/>
            <a:chOff x="3629218" y="1847018"/>
            <a:chExt cx="1052753" cy="227887"/>
          </a:xfrm>
        </p:grpSpPr>
        <p:sp>
          <p:nvSpPr>
            <p:cNvPr id="121" name="Rectangle 120"/>
            <p:cNvSpPr/>
            <p:nvPr/>
          </p:nvSpPr>
          <p:spPr>
            <a:xfrm>
              <a:off x="3629218" y="1847018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Elementary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22" name="Straight Connector 121"/>
            <p:cNvCxnSpPr/>
            <p:nvPr/>
          </p:nvCxnSpPr>
          <p:spPr>
            <a:xfrm>
              <a:off x="4449323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Isosceles Triangle 155"/>
            <p:cNvSpPr/>
            <p:nvPr/>
          </p:nvSpPr>
          <p:spPr>
            <a:xfrm rot="10800000">
              <a:off x="4495572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0629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497207" y="1428623"/>
            <a:ext cx="9577758" cy="636966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6648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Grading System</a:t>
            </a:r>
            <a:endParaRPr lang="en-US" sz="3000" b="1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53298" y="1746928"/>
            <a:ext cx="2284172" cy="47206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Create New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Class Records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789010"/>
              </p:ext>
            </p:extLst>
          </p:nvPr>
        </p:nvGraphicFramePr>
        <p:xfrm>
          <a:off x="2493268" y="2171820"/>
          <a:ext cx="9576636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4159">
                  <a:extLst>
                    <a:ext uri="{9D8B030D-6E8A-4147-A177-3AD203B41FA5}">
                      <a16:colId xmlns:a16="http://schemas.microsoft.com/office/drawing/2014/main" val="1339502090"/>
                    </a:ext>
                  </a:extLst>
                </a:gridCol>
                <a:gridCol w="1508960">
                  <a:extLst>
                    <a:ext uri="{9D8B030D-6E8A-4147-A177-3AD203B41FA5}">
                      <a16:colId xmlns:a16="http://schemas.microsoft.com/office/drawing/2014/main" val="825220838"/>
                    </a:ext>
                  </a:extLst>
                </a:gridCol>
                <a:gridCol w="3279358">
                  <a:extLst>
                    <a:ext uri="{9D8B030D-6E8A-4147-A177-3AD203B41FA5}">
                      <a16:colId xmlns:a16="http://schemas.microsoft.com/office/drawing/2014/main" val="4171459021"/>
                    </a:ext>
                  </a:extLst>
                </a:gridCol>
                <a:gridCol w="2394159">
                  <a:extLst>
                    <a:ext uri="{9D8B030D-6E8A-4147-A177-3AD203B41FA5}">
                      <a16:colId xmlns:a16="http://schemas.microsoft.com/office/drawing/2014/main" val="3746512116"/>
                    </a:ext>
                  </a:extLst>
                </a:gridCol>
              </a:tblGrid>
              <a:tr h="34619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Grade Level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Subject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School</a:t>
                      </a:r>
                      <a:r>
                        <a:rPr lang="en-US" baseline="0" dirty="0" smtClean="0"/>
                        <a:t> Year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027063"/>
                  </a:ext>
                </a:extLst>
              </a:tr>
              <a:tr h="346194"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 smtClean="0"/>
                        <a:t>Molave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4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Science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2016-2017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942293"/>
                  </a:ext>
                </a:extLst>
              </a:tr>
              <a:tr h="346194"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 smtClean="0"/>
                        <a:t>Avocado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4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Science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2016-2017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367164"/>
                  </a:ext>
                </a:extLst>
              </a:tr>
              <a:tr h="346194"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 smtClean="0"/>
                        <a:t>Apple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4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Science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2016-2017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643769"/>
                  </a:ext>
                </a:extLst>
              </a:tr>
              <a:tr h="346194"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 smtClean="0"/>
                        <a:t>Jackfruit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4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Science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2016-2017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34425"/>
                  </a:ext>
                </a:extLst>
              </a:tr>
              <a:tr h="346194"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 smtClean="0"/>
                        <a:t>Coffee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4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Science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2016-2017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569383"/>
                  </a:ext>
                </a:extLst>
              </a:tr>
              <a:tr h="346194"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 smtClean="0"/>
                        <a:t>Curry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4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Science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/>
                        <a:t>2016-2017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6352946"/>
                  </a:ext>
                </a:extLst>
              </a:tr>
            </a:tbl>
          </a:graphicData>
        </a:graphic>
      </p:graphicFrame>
      <p:sp>
        <p:nvSpPr>
          <p:cNvPr id="146" name="TextBox 145"/>
          <p:cNvSpPr txBox="1"/>
          <p:nvPr/>
        </p:nvSpPr>
        <p:spPr>
          <a:xfrm>
            <a:off x="2549097" y="1508240"/>
            <a:ext cx="812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</a:t>
            </a:r>
            <a:endParaRPr lang="en-US" dirty="0">
              <a:solidFill>
                <a:srgbClr val="0070C0"/>
              </a:solidFill>
            </a:endParaRPr>
          </a:p>
        </p:txBody>
      </p:sp>
      <p:grpSp>
        <p:nvGrpSpPr>
          <p:cNvPr id="147" name="Group 146"/>
          <p:cNvGrpSpPr/>
          <p:nvPr/>
        </p:nvGrpSpPr>
        <p:grpSpPr>
          <a:xfrm>
            <a:off x="3306035" y="1529429"/>
            <a:ext cx="2876175" cy="342964"/>
            <a:chOff x="7669891" y="1136996"/>
            <a:chExt cx="2915271" cy="342964"/>
          </a:xfrm>
        </p:grpSpPr>
        <p:sp>
          <p:nvSpPr>
            <p:cNvPr id="148" name="Rectangle 147"/>
            <p:cNvSpPr/>
            <p:nvPr/>
          </p:nvSpPr>
          <p:spPr>
            <a:xfrm>
              <a:off x="7669891" y="1136996"/>
              <a:ext cx="2915271" cy="34296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14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44645" y="1188099"/>
              <a:ext cx="240861" cy="240861"/>
            </a:xfrm>
            <a:prstGeom prst="rect">
              <a:avLst/>
            </a:prstGeom>
          </p:spPr>
        </p:pic>
      </p:grpSp>
      <p:grpSp>
        <p:nvGrpSpPr>
          <p:cNvPr id="150" name="Group 149"/>
          <p:cNvGrpSpPr/>
          <p:nvPr/>
        </p:nvGrpSpPr>
        <p:grpSpPr>
          <a:xfrm>
            <a:off x="8139059" y="1460433"/>
            <a:ext cx="3536258" cy="478402"/>
            <a:chOff x="2270286" y="1598328"/>
            <a:chExt cx="3536258" cy="478402"/>
          </a:xfrm>
        </p:grpSpPr>
        <p:sp>
          <p:nvSpPr>
            <p:cNvPr id="151" name="TextBox 150"/>
            <p:cNvSpPr txBox="1"/>
            <p:nvPr/>
          </p:nvSpPr>
          <p:spPr>
            <a:xfrm>
              <a:off x="2405595" y="1598328"/>
              <a:ext cx="71205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Use Filter:</a:t>
              </a:r>
              <a:endParaRPr lang="en-US" sz="1000" dirty="0"/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2309730" y="1656193"/>
              <a:ext cx="104232" cy="12702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3" name="Group 152"/>
            <p:cNvGrpSpPr/>
            <p:nvPr/>
          </p:nvGrpSpPr>
          <p:grpSpPr>
            <a:xfrm>
              <a:off x="2270286" y="1780467"/>
              <a:ext cx="3536258" cy="296263"/>
              <a:chOff x="7856011" y="1876564"/>
              <a:chExt cx="3536258" cy="296263"/>
            </a:xfrm>
          </p:grpSpPr>
          <p:sp>
            <p:nvSpPr>
              <p:cNvPr id="164" name="Rectangle 163"/>
              <p:cNvSpPr/>
              <p:nvPr/>
            </p:nvSpPr>
            <p:spPr>
              <a:xfrm>
                <a:off x="8595041" y="1930683"/>
                <a:ext cx="705659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8584282" y="1881007"/>
                <a:ext cx="3449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All</a:t>
                </a:r>
                <a:endParaRPr lang="en-US" sz="1200" dirty="0"/>
              </a:p>
            </p:txBody>
          </p:sp>
          <p:sp>
            <p:nvSpPr>
              <p:cNvPr id="166" name="TextBox 165"/>
              <p:cNvSpPr txBox="1"/>
              <p:nvPr/>
            </p:nvSpPr>
            <p:spPr>
              <a:xfrm>
                <a:off x="9242784" y="1895828"/>
                <a:ext cx="93827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School Year</a:t>
                </a:r>
                <a:endParaRPr lang="en-US" sz="1200" dirty="0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10827268" y="1925594"/>
                <a:ext cx="565001" cy="20207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10088753" y="1931803"/>
                <a:ext cx="523472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TextBox 168"/>
              <p:cNvSpPr txBox="1"/>
              <p:nvPr/>
            </p:nvSpPr>
            <p:spPr>
              <a:xfrm>
                <a:off x="10558822" y="1876564"/>
                <a:ext cx="3162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to</a:t>
                </a:r>
                <a:endParaRPr lang="en-US" sz="1200" dirty="0"/>
              </a:p>
            </p:txBody>
          </p:sp>
          <p:sp>
            <p:nvSpPr>
              <p:cNvPr id="170" name="TextBox 169"/>
              <p:cNvSpPr txBox="1"/>
              <p:nvPr/>
            </p:nvSpPr>
            <p:spPr>
              <a:xfrm>
                <a:off x="7856011" y="1885841"/>
                <a:ext cx="78598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Search by</a:t>
                </a:r>
                <a:endParaRPr lang="en-US" sz="1200" dirty="0"/>
              </a:p>
            </p:txBody>
          </p:sp>
        </p:grpSp>
        <p:grpSp>
          <p:nvGrpSpPr>
            <p:cNvPr id="154" name="Group 153"/>
            <p:cNvGrpSpPr/>
            <p:nvPr/>
          </p:nvGrpSpPr>
          <p:grpSpPr>
            <a:xfrm>
              <a:off x="5650750" y="1827396"/>
              <a:ext cx="130394" cy="206701"/>
              <a:chOff x="4119432" y="1819276"/>
              <a:chExt cx="217476" cy="329774"/>
            </a:xfrm>
          </p:grpSpPr>
          <p:sp>
            <p:nvSpPr>
              <p:cNvPr id="162" name="Isosceles Triangle 161"/>
              <p:cNvSpPr/>
              <p:nvPr/>
            </p:nvSpPr>
            <p:spPr>
              <a:xfrm rot="10800000">
                <a:off x="4180196" y="1932093"/>
                <a:ext cx="156712" cy="155441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3" name="Straight Connector 162"/>
              <p:cNvCxnSpPr/>
              <p:nvPr/>
            </p:nvCxnSpPr>
            <p:spPr>
              <a:xfrm>
                <a:off x="4119432" y="1819276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5" name="Group 154"/>
            <p:cNvGrpSpPr/>
            <p:nvPr/>
          </p:nvGrpSpPr>
          <p:grpSpPr>
            <a:xfrm>
              <a:off x="4857068" y="1821535"/>
              <a:ext cx="130394" cy="206701"/>
              <a:chOff x="4119432" y="1819276"/>
              <a:chExt cx="217476" cy="329774"/>
            </a:xfrm>
          </p:grpSpPr>
          <p:sp>
            <p:nvSpPr>
              <p:cNvPr id="160" name="Isosceles Triangle 159"/>
              <p:cNvSpPr/>
              <p:nvPr/>
            </p:nvSpPr>
            <p:spPr>
              <a:xfrm rot="10800000">
                <a:off x="4180196" y="1932093"/>
                <a:ext cx="156712" cy="155441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1" name="Straight Connector 160"/>
              <p:cNvCxnSpPr/>
              <p:nvPr/>
            </p:nvCxnSpPr>
            <p:spPr>
              <a:xfrm>
                <a:off x="4119432" y="1819276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7" name="Group 156"/>
            <p:cNvGrpSpPr/>
            <p:nvPr/>
          </p:nvGrpSpPr>
          <p:grpSpPr>
            <a:xfrm>
              <a:off x="3557309" y="1820326"/>
              <a:ext cx="130394" cy="206701"/>
              <a:chOff x="4195336" y="1806398"/>
              <a:chExt cx="217476" cy="329774"/>
            </a:xfrm>
          </p:grpSpPr>
          <p:sp>
            <p:nvSpPr>
              <p:cNvPr id="158" name="Isosceles Triangle 157"/>
              <p:cNvSpPr/>
              <p:nvPr/>
            </p:nvSpPr>
            <p:spPr>
              <a:xfrm rot="10800000">
                <a:off x="4256100" y="1919215"/>
                <a:ext cx="156712" cy="155441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9" name="Straight Connector 158"/>
              <p:cNvCxnSpPr/>
              <p:nvPr/>
            </p:nvCxnSpPr>
            <p:spPr>
              <a:xfrm>
                <a:off x="4195336" y="1806398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1" name="TextBox 170"/>
          <p:cNvSpPr txBox="1"/>
          <p:nvPr/>
        </p:nvSpPr>
        <p:spPr>
          <a:xfrm>
            <a:off x="6204546" y="1468957"/>
            <a:ext cx="80150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View by</a:t>
            </a:r>
            <a:endParaRPr lang="en-US" sz="1500" dirty="0">
              <a:solidFill>
                <a:srgbClr val="0070C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977380" y="1512418"/>
            <a:ext cx="1042077" cy="359901"/>
            <a:chOff x="7275477" y="1230174"/>
            <a:chExt cx="1042077" cy="359901"/>
          </a:xfrm>
        </p:grpSpPr>
        <p:sp>
          <p:nvSpPr>
            <p:cNvPr id="172" name="Rectangle 171"/>
            <p:cNvSpPr/>
            <p:nvPr/>
          </p:nvSpPr>
          <p:spPr>
            <a:xfrm>
              <a:off x="7275477" y="1245908"/>
              <a:ext cx="1042077" cy="34296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3" name="Group 172"/>
            <p:cNvGrpSpPr/>
            <p:nvPr/>
          </p:nvGrpSpPr>
          <p:grpSpPr>
            <a:xfrm>
              <a:off x="7964276" y="1230174"/>
              <a:ext cx="248831" cy="359901"/>
              <a:chOff x="4190803" y="1827175"/>
              <a:chExt cx="276547" cy="329774"/>
            </a:xfrm>
          </p:grpSpPr>
          <p:sp>
            <p:nvSpPr>
              <p:cNvPr id="174" name="Isosceles Triangle 173"/>
              <p:cNvSpPr/>
              <p:nvPr/>
            </p:nvSpPr>
            <p:spPr>
              <a:xfrm rot="10800000">
                <a:off x="4310638" y="1927556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5" name="Straight Connector 174"/>
              <p:cNvCxnSpPr/>
              <p:nvPr/>
            </p:nvCxnSpPr>
            <p:spPr>
              <a:xfrm>
                <a:off x="4190803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6" name="TextBox 175"/>
          <p:cNvSpPr txBox="1"/>
          <p:nvPr/>
        </p:nvSpPr>
        <p:spPr>
          <a:xfrm>
            <a:off x="7017808" y="1549871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2" y="70990"/>
            <a:ext cx="875661" cy="946605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2474833" y="1118882"/>
            <a:ext cx="1373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My Class List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337" y="203031"/>
            <a:ext cx="633782" cy="54189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9429812" y="677514"/>
            <a:ext cx="4780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Back</a:t>
            </a:r>
          </a:p>
        </p:txBody>
      </p:sp>
    </p:spTree>
    <p:extLst>
      <p:ext uri="{BB962C8B-B14F-4D97-AF65-F5344CB8AC3E}">
        <p14:creationId xmlns:p14="http://schemas.microsoft.com/office/powerpoint/2010/main" val="222791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6648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Grading System</a:t>
            </a:r>
            <a:endParaRPr lang="en-US" sz="3000" b="1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83" name="Rectangle 82"/>
          <p:cNvSpPr/>
          <p:nvPr/>
        </p:nvSpPr>
        <p:spPr>
          <a:xfrm>
            <a:off x="0" y="1085935"/>
            <a:ext cx="2377605" cy="946493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Grade 4, Molave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5756276"/>
              </p:ext>
            </p:extLst>
          </p:nvPr>
        </p:nvGraphicFramePr>
        <p:xfrm>
          <a:off x="0" y="2165782"/>
          <a:ext cx="12177486" cy="23876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6857">
                  <a:extLst>
                    <a:ext uri="{9D8B030D-6E8A-4147-A177-3AD203B41FA5}">
                      <a16:colId xmlns:a16="http://schemas.microsoft.com/office/drawing/2014/main" val="1339502090"/>
                    </a:ext>
                  </a:extLst>
                </a:gridCol>
                <a:gridCol w="1959429">
                  <a:extLst>
                    <a:ext uri="{9D8B030D-6E8A-4147-A177-3AD203B41FA5}">
                      <a16:colId xmlns:a16="http://schemas.microsoft.com/office/drawing/2014/main" val="825220838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4171459021"/>
                    </a:ext>
                  </a:extLst>
                </a:gridCol>
                <a:gridCol w="1771025">
                  <a:extLst>
                    <a:ext uri="{9D8B030D-6E8A-4147-A177-3AD203B41FA5}">
                      <a16:colId xmlns:a16="http://schemas.microsoft.com/office/drawing/2014/main" val="3746512116"/>
                    </a:ext>
                  </a:extLst>
                </a:gridCol>
                <a:gridCol w="1664211">
                  <a:extLst>
                    <a:ext uri="{9D8B030D-6E8A-4147-A177-3AD203B41FA5}">
                      <a16:colId xmlns:a16="http://schemas.microsoft.com/office/drawing/2014/main" val="3689729993"/>
                    </a:ext>
                  </a:extLst>
                </a:gridCol>
                <a:gridCol w="1664211">
                  <a:extLst>
                    <a:ext uri="{9D8B030D-6E8A-4147-A177-3AD203B41FA5}">
                      <a16:colId xmlns:a16="http://schemas.microsoft.com/office/drawing/2014/main" val="2109781139"/>
                    </a:ext>
                  </a:extLst>
                </a:gridCol>
                <a:gridCol w="1664210">
                  <a:extLst>
                    <a:ext uri="{9D8B030D-6E8A-4147-A177-3AD203B41FA5}">
                      <a16:colId xmlns:a16="http://schemas.microsoft.com/office/drawing/2014/main" val="973244674"/>
                    </a:ext>
                  </a:extLst>
                </a:gridCol>
              </a:tblGrid>
              <a:tr h="37254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Last</a:t>
                      </a:r>
                      <a:r>
                        <a:rPr lang="en-US" sz="1500" baseline="0" dirty="0" smtClean="0"/>
                        <a:t> Name</a:t>
                      </a:r>
                      <a:endParaRPr lang="en-US" sz="15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First</a:t>
                      </a:r>
                      <a:r>
                        <a:rPr lang="en-US" sz="1500" baseline="0" dirty="0" smtClean="0"/>
                        <a:t> Name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Middle Name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Student ID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Contact Number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Date Enrolled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Adviser</a:t>
                      </a:r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027063"/>
                  </a:ext>
                </a:extLst>
              </a:tr>
              <a:tr h="320989">
                <a:tc>
                  <a:txBody>
                    <a:bodyPr/>
                    <a:lstStyle/>
                    <a:p>
                      <a:pPr algn="ctr"/>
                      <a:r>
                        <a:rPr lang="en-US" sz="1500" i="1" u="sng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Antonio</a:t>
                      </a:r>
                      <a:endParaRPr lang="en-US" sz="1500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Jordan</a:t>
                      </a:r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Q.</a:t>
                      </a:r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1431231</a:t>
                      </a:r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942293"/>
                  </a:ext>
                </a:extLst>
              </a:tr>
              <a:tr h="290286">
                <a:tc>
                  <a:txBody>
                    <a:bodyPr/>
                    <a:lstStyle/>
                    <a:p>
                      <a:pPr algn="ctr"/>
                      <a:r>
                        <a:rPr lang="en-US" sz="1500" i="1" u="sng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Ellis</a:t>
                      </a:r>
                      <a:endParaRPr lang="en-US" sz="1500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Anne</a:t>
                      </a:r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W.</a:t>
                      </a:r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367164"/>
                  </a:ext>
                </a:extLst>
              </a:tr>
              <a:tr h="318589">
                <a:tc>
                  <a:txBody>
                    <a:bodyPr/>
                    <a:lstStyle/>
                    <a:p>
                      <a:pPr algn="ctr"/>
                      <a:r>
                        <a:rPr lang="en-US" sz="1500" i="1" u="sng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Einstein</a:t>
                      </a:r>
                      <a:endParaRPr lang="en-US" sz="1500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Ashton</a:t>
                      </a:r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643769"/>
                  </a:ext>
                </a:extLst>
              </a:tr>
              <a:tr h="361406">
                <a:tc>
                  <a:txBody>
                    <a:bodyPr/>
                    <a:lstStyle/>
                    <a:p>
                      <a:pPr algn="ctr"/>
                      <a:endParaRPr lang="en-US" sz="1500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3442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pPr algn="ctr"/>
                      <a:endParaRPr lang="en-US" sz="1500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569383"/>
                  </a:ext>
                </a:extLst>
              </a:tr>
              <a:tr h="372543">
                <a:tc>
                  <a:txBody>
                    <a:bodyPr/>
                    <a:lstStyle/>
                    <a:p>
                      <a:pPr algn="ctr"/>
                      <a:endParaRPr lang="en-US" sz="1500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6352946"/>
                  </a:ext>
                </a:extLst>
              </a:tr>
            </a:tbl>
          </a:graphicData>
        </a:graphic>
      </p:graphicFrame>
      <p:sp>
        <p:nvSpPr>
          <p:cNvPr id="57" name="Rounded Rectangle 56"/>
          <p:cNvSpPr/>
          <p:nvPr/>
        </p:nvSpPr>
        <p:spPr>
          <a:xfrm>
            <a:off x="2497207" y="1428623"/>
            <a:ext cx="9577758" cy="636966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2549097" y="1508240"/>
            <a:ext cx="812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Search</a:t>
            </a:r>
            <a:endParaRPr lang="en-US" dirty="0">
              <a:solidFill>
                <a:srgbClr val="0070C0"/>
              </a:solidFill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3306035" y="1529429"/>
            <a:ext cx="2876175" cy="342964"/>
            <a:chOff x="7669891" y="1136996"/>
            <a:chExt cx="2915271" cy="342964"/>
          </a:xfrm>
        </p:grpSpPr>
        <p:sp>
          <p:nvSpPr>
            <p:cNvPr id="60" name="Rectangle 59"/>
            <p:cNvSpPr/>
            <p:nvPr/>
          </p:nvSpPr>
          <p:spPr>
            <a:xfrm>
              <a:off x="7669891" y="1136996"/>
              <a:ext cx="2915271" cy="34296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44645" y="1188099"/>
              <a:ext cx="240861" cy="240861"/>
            </a:xfrm>
            <a:prstGeom prst="rect">
              <a:avLst/>
            </a:prstGeom>
          </p:spPr>
        </p:pic>
      </p:grpSp>
      <p:grpSp>
        <p:nvGrpSpPr>
          <p:cNvPr id="62" name="Group 61"/>
          <p:cNvGrpSpPr/>
          <p:nvPr/>
        </p:nvGrpSpPr>
        <p:grpSpPr>
          <a:xfrm>
            <a:off x="8139059" y="1460433"/>
            <a:ext cx="3536258" cy="478402"/>
            <a:chOff x="2270286" y="1598328"/>
            <a:chExt cx="3536258" cy="478402"/>
          </a:xfrm>
        </p:grpSpPr>
        <p:sp>
          <p:nvSpPr>
            <p:cNvPr id="63" name="TextBox 62"/>
            <p:cNvSpPr txBox="1"/>
            <p:nvPr/>
          </p:nvSpPr>
          <p:spPr>
            <a:xfrm>
              <a:off x="2405595" y="1598328"/>
              <a:ext cx="71205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Use Filter:</a:t>
              </a:r>
              <a:endParaRPr lang="en-US" sz="1000" dirty="0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309730" y="1656193"/>
              <a:ext cx="104232" cy="12702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2270286" y="1780467"/>
              <a:ext cx="3536258" cy="296263"/>
              <a:chOff x="7856011" y="1876564"/>
              <a:chExt cx="3536258" cy="296263"/>
            </a:xfrm>
          </p:grpSpPr>
          <p:sp>
            <p:nvSpPr>
              <p:cNvPr id="81" name="Rectangle 80"/>
              <p:cNvSpPr/>
              <p:nvPr/>
            </p:nvSpPr>
            <p:spPr>
              <a:xfrm>
                <a:off x="8595041" y="1930683"/>
                <a:ext cx="705659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8584282" y="1881007"/>
                <a:ext cx="3449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All</a:t>
                </a:r>
                <a:endParaRPr lang="en-US" sz="1200" dirty="0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9242784" y="1895828"/>
                <a:ext cx="93827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School Year</a:t>
                </a:r>
                <a:endParaRPr lang="en-US" sz="1200" dirty="0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10827268" y="1925594"/>
                <a:ext cx="565001" cy="20207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10088753" y="1931803"/>
                <a:ext cx="523472" cy="1905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0558822" y="1876564"/>
                <a:ext cx="3162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to</a:t>
                </a:r>
                <a:endParaRPr lang="en-US" sz="1200" dirty="0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7856011" y="1885841"/>
                <a:ext cx="78598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Search by</a:t>
                </a:r>
                <a:endParaRPr lang="en-US" sz="1200" dirty="0"/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5650750" y="1827396"/>
              <a:ext cx="130394" cy="206701"/>
              <a:chOff x="4119432" y="1819276"/>
              <a:chExt cx="217476" cy="329774"/>
            </a:xfrm>
          </p:grpSpPr>
          <p:sp>
            <p:nvSpPr>
              <p:cNvPr id="79" name="Isosceles Triangle 78"/>
              <p:cNvSpPr/>
              <p:nvPr/>
            </p:nvSpPr>
            <p:spPr>
              <a:xfrm rot="10800000">
                <a:off x="4180196" y="1932093"/>
                <a:ext cx="156712" cy="155441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0" name="Straight Connector 79"/>
              <p:cNvCxnSpPr/>
              <p:nvPr/>
            </p:nvCxnSpPr>
            <p:spPr>
              <a:xfrm>
                <a:off x="4119432" y="1819276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Group 72"/>
            <p:cNvGrpSpPr/>
            <p:nvPr/>
          </p:nvGrpSpPr>
          <p:grpSpPr>
            <a:xfrm>
              <a:off x="4857068" y="1821535"/>
              <a:ext cx="130394" cy="206701"/>
              <a:chOff x="4119432" y="1819276"/>
              <a:chExt cx="217476" cy="329774"/>
            </a:xfrm>
          </p:grpSpPr>
          <p:sp>
            <p:nvSpPr>
              <p:cNvPr id="77" name="Isosceles Triangle 76"/>
              <p:cNvSpPr/>
              <p:nvPr/>
            </p:nvSpPr>
            <p:spPr>
              <a:xfrm rot="10800000">
                <a:off x="4180196" y="1932093"/>
                <a:ext cx="156712" cy="155441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8" name="Straight Connector 77"/>
              <p:cNvCxnSpPr/>
              <p:nvPr/>
            </p:nvCxnSpPr>
            <p:spPr>
              <a:xfrm>
                <a:off x="4119432" y="1819276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oup 73"/>
            <p:cNvGrpSpPr/>
            <p:nvPr/>
          </p:nvGrpSpPr>
          <p:grpSpPr>
            <a:xfrm>
              <a:off x="3557309" y="1820326"/>
              <a:ext cx="130394" cy="206701"/>
              <a:chOff x="4195336" y="1806398"/>
              <a:chExt cx="217476" cy="329774"/>
            </a:xfrm>
          </p:grpSpPr>
          <p:sp>
            <p:nvSpPr>
              <p:cNvPr id="75" name="Isosceles Triangle 74"/>
              <p:cNvSpPr/>
              <p:nvPr/>
            </p:nvSpPr>
            <p:spPr>
              <a:xfrm rot="10800000">
                <a:off x="4256100" y="1919215"/>
                <a:ext cx="156712" cy="155441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6" name="Straight Connector 75"/>
              <p:cNvCxnSpPr/>
              <p:nvPr/>
            </p:nvCxnSpPr>
            <p:spPr>
              <a:xfrm>
                <a:off x="4195336" y="1806398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8" name="TextBox 97"/>
          <p:cNvSpPr txBox="1"/>
          <p:nvPr/>
        </p:nvSpPr>
        <p:spPr>
          <a:xfrm>
            <a:off x="6204546" y="1468957"/>
            <a:ext cx="80150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View by</a:t>
            </a:r>
            <a:endParaRPr lang="en-US" sz="1500" dirty="0">
              <a:solidFill>
                <a:srgbClr val="0070C0"/>
              </a:solidFill>
            </a:endParaRPr>
          </a:p>
        </p:txBody>
      </p:sp>
      <p:grpSp>
        <p:nvGrpSpPr>
          <p:cNvPr id="99" name="Group 98"/>
          <p:cNvGrpSpPr/>
          <p:nvPr/>
        </p:nvGrpSpPr>
        <p:grpSpPr>
          <a:xfrm>
            <a:off x="6977380" y="1512418"/>
            <a:ext cx="1042077" cy="359901"/>
            <a:chOff x="7275477" y="1230174"/>
            <a:chExt cx="1042077" cy="359901"/>
          </a:xfrm>
        </p:grpSpPr>
        <p:sp>
          <p:nvSpPr>
            <p:cNvPr id="100" name="Rectangle 99"/>
            <p:cNvSpPr/>
            <p:nvPr/>
          </p:nvSpPr>
          <p:spPr>
            <a:xfrm>
              <a:off x="7275477" y="1245908"/>
              <a:ext cx="1042077" cy="34296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7964276" y="1230174"/>
              <a:ext cx="248831" cy="359901"/>
              <a:chOff x="4190803" y="1827175"/>
              <a:chExt cx="276547" cy="329774"/>
            </a:xfrm>
          </p:grpSpPr>
          <p:sp>
            <p:nvSpPr>
              <p:cNvPr id="102" name="Isosceles Triangle 101"/>
              <p:cNvSpPr/>
              <p:nvPr/>
            </p:nvSpPr>
            <p:spPr>
              <a:xfrm rot="10800000">
                <a:off x="4310638" y="1927556"/>
                <a:ext cx="156712" cy="15544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3" name="Straight Connector 102"/>
              <p:cNvCxnSpPr/>
              <p:nvPr/>
            </p:nvCxnSpPr>
            <p:spPr>
              <a:xfrm>
                <a:off x="4190803" y="1827175"/>
                <a:ext cx="0" cy="3297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4" name="TextBox 103"/>
          <p:cNvSpPr txBox="1"/>
          <p:nvPr/>
        </p:nvSpPr>
        <p:spPr>
          <a:xfrm>
            <a:off x="7017808" y="1549871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All</a:t>
            </a:r>
            <a:endParaRPr lang="en-US" dirty="0"/>
          </a:p>
        </p:txBody>
      </p:sp>
      <p:sp>
        <p:nvSpPr>
          <p:cNvPr id="105" name="TextBox 104"/>
          <p:cNvSpPr txBox="1"/>
          <p:nvPr/>
        </p:nvSpPr>
        <p:spPr>
          <a:xfrm>
            <a:off x="2474833" y="1118882"/>
            <a:ext cx="1380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Students List</a:t>
            </a:r>
            <a:endParaRPr lang="en-US" dirty="0"/>
          </a:p>
        </p:txBody>
      </p:sp>
      <p:pic>
        <p:nvPicPr>
          <p:cNvPr id="106" name="Picture 105"/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337" y="203031"/>
            <a:ext cx="633782" cy="541899"/>
          </a:xfrm>
          <a:prstGeom prst="rect">
            <a:avLst/>
          </a:prstGeom>
        </p:spPr>
      </p:pic>
      <p:sp>
        <p:nvSpPr>
          <p:cNvPr id="107" name="TextBox 106"/>
          <p:cNvSpPr txBox="1"/>
          <p:nvPr/>
        </p:nvSpPr>
        <p:spPr>
          <a:xfrm>
            <a:off x="9429812" y="677514"/>
            <a:ext cx="4780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Back</a:t>
            </a:r>
          </a:p>
        </p:txBody>
      </p:sp>
      <p:pic>
        <p:nvPicPr>
          <p:cNvPr id="108" name="Picture 10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2" y="70990"/>
            <a:ext cx="875661" cy="94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06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6648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Grading System</a:t>
            </a:r>
            <a:endParaRPr lang="en-US" sz="3000" b="1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83" name="Rectangle 82"/>
          <p:cNvSpPr/>
          <p:nvPr/>
        </p:nvSpPr>
        <p:spPr>
          <a:xfrm>
            <a:off x="2532376" y="1060557"/>
            <a:ext cx="2685551" cy="472068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Antonio, Jordan M.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-7216" y="1061261"/>
            <a:ext cx="2539592" cy="472068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Grade 4 Molave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9985"/>
              </p:ext>
            </p:extLst>
          </p:nvPr>
        </p:nvGraphicFramePr>
        <p:xfrm>
          <a:off x="-13063" y="1646660"/>
          <a:ext cx="12188391" cy="3510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0149">
                  <a:extLst>
                    <a:ext uri="{9D8B030D-6E8A-4147-A177-3AD203B41FA5}">
                      <a16:colId xmlns:a16="http://schemas.microsoft.com/office/drawing/2014/main" val="1339502090"/>
                    </a:ext>
                  </a:extLst>
                </a:gridCol>
                <a:gridCol w="1002014">
                  <a:extLst>
                    <a:ext uri="{9D8B030D-6E8A-4147-A177-3AD203B41FA5}">
                      <a16:colId xmlns:a16="http://schemas.microsoft.com/office/drawing/2014/main" val="825220838"/>
                    </a:ext>
                  </a:extLst>
                </a:gridCol>
                <a:gridCol w="854660">
                  <a:extLst>
                    <a:ext uri="{9D8B030D-6E8A-4147-A177-3AD203B41FA5}">
                      <a16:colId xmlns:a16="http://schemas.microsoft.com/office/drawing/2014/main" val="4171459021"/>
                    </a:ext>
                  </a:extLst>
                </a:gridCol>
                <a:gridCol w="810453">
                  <a:extLst>
                    <a:ext uri="{9D8B030D-6E8A-4147-A177-3AD203B41FA5}">
                      <a16:colId xmlns:a16="http://schemas.microsoft.com/office/drawing/2014/main" val="3746512116"/>
                    </a:ext>
                  </a:extLst>
                </a:gridCol>
                <a:gridCol w="869394">
                  <a:extLst>
                    <a:ext uri="{9D8B030D-6E8A-4147-A177-3AD203B41FA5}">
                      <a16:colId xmlns:a16="http://schemas.microsoft.com/office/drawing/2014/main" val="2748819142"/>
                    </a:ext>
                  </a:extLst>
                </a:gridCol>
                <a:gridCol w="2136648">
                  <a:extLst>
                    <a:ext uri="{9D8B030D-6E8A-4147-A177-3AD203B41FA5}">
                      <a16:colId xmlns:a16="http://schemas.microsoft.com/office/drawing/2014/main" val="1247095652"/>
                    </a:ext>
                  </a:extLst>
                </a:gridCol>
                <a:gridCol w="2345073">
                  <a:extLst>
                    <a:ext uri="{9D8B030D-6E8A-4147-A177-3AD203B41FA5}">
                      <a16:colId xmlns:a16="http://schemas.microsoft.com/office/drawing/2014/main" val="2037827860"/>
                    </a:ext>
                  </a:extLst>
                </a:gridCol>
              </a:tblGrid>
              <a:tr h="45678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LEARNING</a:t>
                      </a:r>
                      <a:r>
                        <a:rPr lang="en-US" baseline="0" dirty="0" smtClean="0"/>
                        <a:t> AREAS</a:t>
                      </a:r>
                      <a:endParaRPr lang="en-US" dirty="0" smtClean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PERIODICAL RATING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FINAL</a:t>
                      </a:r>
                      <a:r>
                        <a:rPr lang="en-US" baseline="0" dirty="0" smtClean="0"/>
                        <a:t> RATING</a:t>
                      </a:r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REMARKS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0027063"/>
                  </a:ext>
                </a:extLst>
              </a:tr>
              <a:tr h="478972">
                <a:tc vMerge="1">
                  <a:txBody>
                    <a:bodyPr/>
                    <a:lstStyle/>
                    <a:p>
                      <a:pPr algn="ctr"/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u="none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r>
                        <a:rPr lang="en-US" b="1" u="none" baseline="30000" dirty="0" smtClean="0">
                          <a:solidFill>
                            <a:srgbClr val="0070C0"/>
                          </a:solidFill>
                        </a:rPr>
                        <a:t>ST</a:t>
                      </a:r>
                      <a:endParaRPr lang="en-US" b="1" u="none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u="none" dirty="0" smtClean="0">
                          <a:solidFill>
                            <a:srgbClr val="0070C0"/>
                          </a:solidFill>
                        </a:rPr>
                        <a:t>2</a:t>
                      </a:r>
                      <a:r>
                        <a:rPr lang="en-US" b="1" u="none" baseline="30000" dirty="0" smtClean="0">
                          <a:solidFill>
                            <a:srgbClr val="0070C0"/>
                          </a:solidFill>
                        </a:rPr>
                        <a:t>ND</a:t>
                      </a:r>
                      <a:endParaRPr lang="en-US" b="1" u="none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u="none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r>
                        <a:rPr lang="en-US" b="1" u="none" baseline="30000" dirty="0" smtClean="0">
                          <a:solidFill>
                            <a:srgbClr val="0070C0"/>
                          </a:solidFill>
                        </a:rPr>
                        <a:t>RD</a:t>
                      </a:r>
                      <a:endParaRPr lang="en-US" b="1" u="none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u="none" dirty="0" smtClean="0">
                          <a:solidFill>
                            <a:srgbClr val="0070C0"/>
                          </a:solidFill>
                        </a:rPr>
                        <a:t>4</a:t>
                      </a:r>
                      <a:r>
                        <a:rPr lang="en-US" b="1" u="none" baseline="30000" dirty="0" smtClean="0">
                          <a:solidFill>
                            <a:srgbClr val="0070C0"/>
                          </a:solidFill>
                        </a:rPr>
                        <a:t>TH</a:t>
                      </a:r>
                      <a:endParaRPr lang="en-US" b="1" u="none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942293"/>
                  </a:ext>
                </a:extLst>
              </a:tr>
              <a:tr h="493486">
                <a:tc>
                  <a:txBody>
                    <a:bodyPr/>
                    <a:lstStyle/>
                    <a:p>
                      <a:pPr algn="l"/>
                      <a:r>
                        <a:rPr lang="en-US" i="1" u="sng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Mother</a:t>
                      </a:r>
                      <a:r>
                        <a:rPr lang="en-US" i="1" u="sng" baseline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Tongue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367164"/>
                  </a:ext>
                </a:extLst>
              </a:tr>
              <a:tr h="493486">
                <a:tc>
                  <a:txBody>
                    <a:bodyPr/>
                    <a:lstStyle/>
                    <a:p>
                      <a:pPr algn="l"/>
                      <a:r>
                        <a:rPr lang="en-US" i="1" u="sng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Filipino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643769"/>
                  </a:ext>
                </a:extLst>
              </a:tr>
              <a:tr h="449942">
                <a:tc>
                  <a:txBody>
                    <a:bodyPr/>
                    <a:lstStyle/>
                    <a:p>
                      <a:pPr algn="l"/>
                      <a:r>
                        <a:rPr lang="en-US" i="1" u="sng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English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34425"/>
                  </a:ext>
                </a:extLst>
              </a:tr>
              <a:tr h="464458">
                <a:tc>
                  <a:txBody>
                    <a:bodyPr/>
                    <a:lstStyle/>
                    <a:p>
                      <a:pPr algn="l"/>
                      <a:r>
                        <a:rPr lang="en-US" i="1" u="sng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Mathematics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569383"/>
                  </a:ext>
                </a:extLst>
              </a:tr>
              <a:tr h="673470">
                <a:tc>
                  <a:txBody>
                    <a:bodyPr/>
                    <a:lstStyle/>
                    <a:p>
                      <a:pPr algn="l"/>
                      <a:r>
                        <a:rPr lang="en-US" i="1" u="sng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Araling Panlipunan</a:t>
                      </a:r>
                      <a:endParaRPr lang="en-US" i="1" u="sng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rgbClr val="C00000"/>
                          </a:solidFill>
                        </a:rPr>
                        <a:t>-</a:t>
                      </a:r>
                      <a:endParaRPr lang="en-US" u="none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none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-</a:t>
                      </a:r>
                      <a:endParaRPr lang="en-US" u="none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6352946"/>
                  </a:ext>
                </a:extLst>
              </a:tr>
            </a:tbl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2" y="70990"/>
            <a:ext cx="875661" cy="946605"/>
          </a:xfrm>
          <a:prstGeom prst="rect">
            <a:avLst/>
          </a:prstGeom>
        </p:spPr>
      </p:pic>
      <p:sp>
        <p:nvSpPr>
          <p:cNvPr id="29" name="Rounded Rectangle 28"/>
          <p:cNvSpPr/>
          <p:nvPr/>
        </p:nvSpPr>
        <p:spPr>
          <a:xfrm>
            <a:off x="7135166" y="1113230"/>
            <a:ext cx="4870244" cy="428188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7135166" y="1113230"/>
            <a:ext cx="4870244" cy="428188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Arrow 30"/>
          <p:cNvSpPr/>
          <p:nvPr/>
        </p:nvSpPr>
        <p:spPr>
          <a:xfrm>
            <a:off x="7262948" y="1165482"/>
            <a:ext cx="444137" cy="31062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7350" y="117492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44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29734" y="0"/>
            <a:ext cx="12221734" cy="106001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26912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Grading System</a:t>
            </a:r>
            <a:endParaRPr lang="en-US" sz="3000" b="1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16671" y="1058066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83" name="Rectangle 82"/>
          <p:cNvSpPr/>
          <p:nvPr/>
        </p:nvSpPr>
        <p:spPr>
          <a:xfrm>
            <a:off x="2532376" y="1060557"/>
            <a:ext cx="2685551" cy="472068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Antonio, Jordan M.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-7216" y="1061261"/>
            <a:ext cx="2539592" cy="472068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Grade 4 Molave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223774" y="1060426"/>
            <a:ext cx="1777917" cy="472068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Filipino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78954"/>
              </p:ext>
            </p:extLst>
          </p:nvPr>
        </p:nvGraphicFramePr>
        <p:xfrm>
          <a:off x="-16673" y="1570798"/>
          <a:ext cx="12192005" cy="117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016">
                  <a:extLst>
                    <a:ext uri="{9D8B030D-6E8A-4147-A177-3AD203B41FA5}">
                      <a16:colId xmlns:a16="http://schemas.microsoft.com/office/drawing/2014/main" val="22197867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1770219441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308458752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4005794770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999682926"/>
                    </a:ext>
                  </a:extLst>
                </a:gridCol>
                <a:gridCol w="1031965">
                  <a:extLst>
                    <a:ext uri="{9D8B030D-6E8A-4147-A177-3AD203B41FA5}">
                      <a16:colId xmlns:a16="http://schemas.microsoft.com/office/drawing/2014/main" val="4026844881"/>
                    </a:ext>
                  </a:extLst>
                </a:gridCol>
                <a:gridCol w="1084217">
                  <a:extLst>
                    <a:ext uri="{9D8B030D-6E8A-4147-A177-3AD203B41FA5}">
                      <a16:colId xmlns:a16="http://schemas.microsoft.com/office/drawing/2014/main" val="3282952277"/>
                    </a:ext>
                  </a:extLst>
                </a:gridCol>
                <a:gridCol w="1018907">
                  <a:extLst>
                    <a:ext uri="{9D8B030D-6E8A-4147-A177-3AD203B41FA5}">
                      <a16:colId xmlns:a16="http://schemas.microsoft.com/office/drawing/2014/main" val="1061669584"/>
                    </a:ext>
                  </a:extLst>
                </a:gridCol>
                <a:gridCol w="888275">
                  <a:extLst>
                    <a:ext uri="{9D8B030D-6E8A-4147-A177-3AD203B41FA5}">
                      <a16:colId xmlns:a16="http://schemas.microsoft.com/office/drawing/2014/main" val="3183307991"/>
                    </a:ext>
                  </a:extLst>
                </a:gridCol>
                <a:gridCol w="979714">
                  <a:extLst>
                    <a:ext uri="{9D8B030D-6E8A-4147-A177-3AD203B41FA5}">
                      <a16:colId xmlns:a16="http://schemas.microsoft.com/office/drawing/2014/main" val="1283046241"/>
                    </a:ext>
                  </a:extLst>
                </a:gridCol>
                <a:gridCol w="666206">
                  <a:extLst>
                    <a:ext uri="{9D8B030D-6E8A-4147-A177-3AD203B41FA5}">
                      <a16:colId xmlns:a16="http://schemas.microsoft.com/office/drawing/2014/main" val="731541304"/>
                    </a:ext>
                  </a:extLst>
                </a:gridCol>
                <a:gridCol w="719201">
                  <a:extLst>
                    <a:ext uri="{9D8B030D-6E8A-4147-A177-3AD203B41FA5}">
                      <a16:colId xmlns:a16="http://schemas.microsoft.com/office/drawing/2014/main" val="2038829291"/>
                    </a:ext>
                  </a:extLst>
                </a:gridCol>
              </a:tblGrid>
              <a:tr h="313025">
                <a:tc gridSpan="12"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First Quarter</a:t>
                      </a:r>
                      <a:endParaRPr lang="en-US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730545"/>
                  </a:ext>
                </a:extLst>
              </a:tr>
              <a:tr h="39967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Quiz 1 Raw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Q1 Total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Quiz 2 Raw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Q2 Total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Exam Raw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Exam total</a:t>
                      </a:r>
                    </a:p>
                    <a:p>
                      <a:pPr algn="ctr"/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Project</a:t>
                      </a:r>
                      <a:r>
                        <a:rPr lang="en-US" sz="1200" b="1" baseline="0" dirty="0" smtClean="0"/>
                        <a:t> Raw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Project Total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Total Raw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Total Score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PS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WS</a:t>
                      </a:r>
                    </a:p>
                    <a:p>
                      <a:pPr algn="ctr"/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344706"/>
                  </a:ext>
                </a:extLst>
              </a:tr>
              <a:tr h="35232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9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35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182596"/>
                  </a:ext>
                </a:extLst>
              </a:tr>
            </a:tbl>
          </a:graphicData>
        </a:graphic>
      </p:graphicFrame>
      <p:sp>
        <p:nvSpPr>
          <p:cNvPr id="25" name="Rounded Rectangle 24"/>
          <p:cNvSpPr/>
          <p:nvPr/>
        </p:nvSpPr>
        <p:spPr>
          <a:xfrm>
            <a:off x="7135166" y="1113230"/>
            <a:ext cx="4870244" cy="428188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Arrow 3"/>
          <p:cNvSpPr/>
          <p:nvPr/>
        </p:nvSpPr>
        <p:spPr>
          <a:xfrm>
            <a:off x="7262948" y="1165482"/>
            <a:ext cx="444137" cy="31062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7350" y="1174924"/>
            <a:ext cx="304800" cy="304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34867" y="1188824"/>
            <a:ext cx="797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Add Entry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582826" y="1197927"/>
            <a:ext cx="1054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 Entry</a:t>
            </a:r>
            <a:endParaRPr lang="en-US" sz="1200" dirty="0">
              <a:solidFill>
                <a:srgbClr val="C00000"/>
              </a:solidFill>
            </a:endParaRP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6363533"/>
              </p:ext>
            </p:extLst>
          </p:nvPr>
        </p:nvGraphicFramePr>
        <p:xfrm>
          <a:off x="-8341" y="2794779"/>
          <a:ext cx="12192005" cy="117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016">
                  <a:extLst>
                    <a:ext uri="{9D8B030D-6E8A-4147-A177-3AD203B41FA5}">
                      <a16:colId xmlns:a16="http://schemas.microsoft.com/office/drawing/2014/main" val="22197867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1770219441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308458752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4005794770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999682926"/>
                    </a:ext>
                  </a:extLst>
                </a:gridCol>
                <a:gridCol w="1031965">
                  <a:extLst>
                    <a:ext uri="{9D8B030D-6E8A-4147-A177-3AD203B41FA5}">
                      <a16:colId xmlns:a16="http://schemas.microsoft.com/office/drawing/2014/main" val="4026844881"/>
                    </a:ext>
                  </a:extLst>
                </a:gridCol>
                <a:gridCol w="1084217">
                  <a:extLst>
                    <a:ext uri="{9D8B030D-6E8A-4147-A177-3AD203B41FA5}">
                      <a16:colId xmlns:a16="http://schemas.microsoft.com/office/drawing/2014/main" val="3282952277"/>
                    </a:ext>
                  </a:extLst>
                </a:gridCol>
                <a:gridCol w="1018907">
                  <a:extLst>
                    <a:ext uri="{9D8B030D-6E8A-4147-A177-3AD203B41FA5}">
                      <a16:colId xmlns:a16="http://schemas.microsoft.com/office/drawing/2014/main" val="1061669584"/>
                    </a:ext>
                  </a:extLst>
                </a:gridCol>
                <a:gridCol w="888275">
                  <a:extLst>
                    <a:ext uri="{9D8B030D-6E8A-4147-A177-3AD203B41FA5}">
                      <a16:colId xmlns:a16="http://schemas.microsoft.com/office/drawing/2014/main" val="3183307991"/>
                    </a:ext>
                  </a:extLst>
                </a:gridCol>
                <a:gridCol w="979714">
                  <a:extLst>
                    <a:ext uri="{9D8B030D-6E8A-4147-A177-3AD203B41FA5}">
                      <a16:colId xmlns:a16="http://schemas.microsoft.com/office/drawing/2014/main" val="1283046241"/>
                    </a:ext>
                  </a:extLst>
                </a:gridCol>
                <a:gridCol w="666206">
                  <a:extLst>
                    <a:ext uri="{9D8B030D-6E8A-4147-A177-3AD203B41FA5}">
                      <a16:colId xmlns:a16="http://schemas.microsoft.com/office/drawing/2014/main" val="731541304"/>
                    </a:ext>
                  </a:extLst>
                </a:gridCol>
                <a:gridCol w="719201">
                  <a:extLst>
                    <a:ext uri="{9D8B030D-6E8A-4147-A177-3AD203B41FA5}">
                      <a16:colId xmlns:a16="http://schemas.microsoft.com/office/drawing/2014/main" val="2038829291"/>
                    </a:ext>
                  </a:extLst>
                </a:gridCol>
              </a:tblGrid>
              <a:tr h="313025">
                <a:tc gridSpan="12"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Second Quarter</a:t>
                      </a:r>
                      <a:endParaRPr lang="en-US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730545"/>
                  </a:ext>
                </a:extLst>
              </a:tr>
              <a:tr h="39967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Quiz 1 Raw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Q1 Total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Quiz 2 Raw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Q2 Total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Exam Raw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Exam total</a:t>
                      </a:r>
                    </a:p>
                    <a:p>
                      <a:pPr algn="ctr"/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Project</a:t>
                      </a:r>
                      <a:r>
                        <a:rPr lang="en-US" sz="1200" b="1" baseline="0" dirty="0" smtClean="0"/>
                        <a:t> Raw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Project Total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Total Raw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Total Score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PS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WS</a:t>
                      </a:r>
                    </a:p>
                    <a:p>
                      <a:pPr algn="ctr"/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344706"/>
                  </a:ext>
                </a:extLst>
              </a:tr>
              <a:tr h="35232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9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35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182596"/>
                  </a:ext>
                </a:extLst>
              </a:tr>
            </a:tbl>
          </a:graphicData>
        </a:graphic>
      </p:graphicFrame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659073"/>
              </p:ext>
            </p:extLst>
          </p:nvPr>
        </p:nvGraphicFramePr>
        <p:xfrm>
          <a:off x="0" y="3977727"/>
          <a:ext cx="12192005" cy="117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016">
                  <a:extLst>
                    <a:ext uri="{9D8B030D-6E8A-4147-A177-3AD203B41FA5}">
                      <a16:colId xmlns:a16="http://schemas.microsoft.com/office/drawing/2014/main" val="22197867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1770219441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308458752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4005794770"/>
                    </a:ext>
                  </a:extLst>
                </a:gridCol>
                <a:gridCol w="1169126">
                  <a:extLst>
                    <a:ext uri="{9D8B030D-6E8A-4147-A177-3AD203B41FA5}">
                      <a16:colId xmlns:a16="http://schemas.microsoft.com/office/drawing/2014/main" val="999682926"/>
                    </a:ext>
                  </a:extLst>
                </a:gridCol>
                <a:gridCol w="1031965">
                  <a:extLst>
                    <a:ext uri="{9D8B030D-6E8A-4147-A177-3AD203B41FA5}">
                      <a16:colId xmlns:a16="http://schemas.microsoft.com/office/drawing/2014/main" val="4026844881"/>
                    </a:ext>
                  </a:extLst>
                </a:gridCol>
                <a:gridCol w="1084217">
                  <a:extLst>
                    <a:ext uri="{9D8B030D-6E8A-4147-A177-3AD203B41FA5}">
                      <a16:colId xmlns:a16="http://schemas.microsoft.com/office/drawing/2014/main" val="3282952277"/>
                    </a:ext>
                  </a:extLst>
                </a:gridCol>
                <a:gridCol w="1018907">
                  <a:extLst>
                    <a:ext uri="{9D8B030D-6E8A-4147-A177-3AD203B41FA5}">
                      <a16:colId xmlns:a16="http://schemas.microsoft.com/office/drawing/2014/main" val="1061669584"/>
                    </a:ext>
                  </a:extLst>
                </a:gridCol>
                <a:gridCol w="888275">
                  <a:extLst>
                    <a:ext uri="{9D8B030D-6E8A-4147-A177-3AD203B41FA5}">
                      <a16:colId xmlns:a16="http://schemas.microsoft.com/office/drawing/2014/main" val="3183307991"/>
                    </a:ext>
                  </a:extLst>
                </a:gridCol>
                <a:gridCol w="979714">
                  <a:extLst>
                    <a:ext uri="{9D8B030D-6E8A-4147-A177-3AD203B41FA5}">
                      <a16:colId xmlns:a16="http://schemas.microsoft.com/office/drawing/2014/main" val="1283046241"/>
                    </a:ext>
                  </a:extLst>
                </a:gridCol>
                <a:gridCol w="666206">
                  <a:extLst>
                    <a:ext uri="{9D8B030D-6E8A-4147-A177-3AD203B41FA5}">
                      <a16:colId xmlns:a16="http://schemas.microsoft.com/office/drawing/2014/main" val="731541304"/>
                    </a:ext>
                  </a:extLst>
                </a:gridCol>
                <a:gridCol w="719201">
                  <a:extLst>
                    <a:ext uri="{9D8B030D-6E8A-4147-A177-3AD203B41FA5}">
                      <a16:colId xmlns:a16="http://schemas.microsoft.com/office/drawing/2014/main" val="2038829291"/>
                    </a:ext>
                  </a:extLst>
                </a:gridCol>
              </a:tblGrid>
              <a:tr h="313025">
                <a:tc gridSpan="12"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Third Quarter</a:t>
                      </a:r>
                      <a:endParaRPr lang="en-US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730545"/>
                  </a:ext>
                </a:extLst>
              </a:tr>
              <a:tr h="39967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Quiz 1 Raw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Q1 Total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Quiz 2 Raw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Q2 Total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Exam Raw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Exam total</a:t>
                      </a:r>
                    </a:p>
                    <a:p>
                      <a:pPr algn="ctr"/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Project</a:t>
                      </a:r>
                      <a:r>
                        <a:rPr lang="en-US" sz="1200" b="1" baseline="0" dirty="0" smtClean="0"/>
                        <a:t> Raw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Project Total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Total Raw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Total Score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PS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WS</a:t>
                      </a:r>
                    </a:p>
                    <a:p>
                      <a:pPr algn="ctr"/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344706"/>
                  </a:ext>
                </a:extLst>
              </a:tr>
              <a:tr h="35232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9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35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182596"/>
                  </a:ext>
                </a:extLst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4875937"/>
              </p:ext>
            </p:extLst>
          </p:nvPr>
        </p:nvGraphicFramePr>
        <p:xfrm>
          <a:off x="0" y="5141413"/>
          <a:ext cx="12175331" cy="117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5474">
                  <a:extLst>
                    <a:ext uri="{9D8B030D-6E8A-4147-A177-3AD203B41FA5}">
                      <a16:colId xmlns:a16="http://schemas.microsoft.com/office/drawing/2014/main" val="22197867"/>
                    </a:ext>
                  </a:extLst>
                </a:gridCol>
                <a:gridCol w="1167527">
                  <a:extLst>
                    <a:ext uri="{9D8B030D-6E8A-4147-A177-3AD203B41FA5}">
                      <a16:colId xmlns:a16="http://schemas.microsoft.com/office/drawing/2014/main" val="1770219441"/>
                    </a:ext>
                  </a:extLst>
                </a:gridCol>
                <a:gridCol w="1167527">
                  <a:extLst>
                    <a:ext uri="{9D8B030D-6E8A-4147-A177-3AD203B41FA5}">
                      <a16:colId xmlns:a16="http://schemas.microsoft.com/office/drawing/2014/main" val="308458752"/>
                    </a:ext>
                  </a:extLst>
                </a:gridCol>
                <a:gridCol w="1167527">
                  <a:extLst>
                    <a:ext uri="{9D8B030D-6E8A-4147-A177-3AD203B41FA5}">
                      <a16:colId xmlns:a16="http://schemas.microsoft.com/office/drawing/2014/main" val="4005794770"/>
                    </a:ext>
                  </a:extLst>
                </a:gridCol>
                <a:gridCol w="1167527">
                  <a:extLst>
                    <a:ext uri="{9D8B030D-6E8A-4147-A177-3AD203B41FA5}">
                      <a16:colId xmlns:a16="http://schemas.microsoft.com/office/drawing/2014/main" val="999682926"/>
                    </a:ext>
                  </a:extLst>
                </a:gridCol>
                <a:gridCol w="1030554">
                  <a:extLst>
                    <a:ext uri="{9D8B030D-6E8A-4147-A177-3AD203B41FA5}">
                      <a16:colId xmlns:a16="http://schemas.microsoft.com/office/drawing/2014/main" val="4026844881"/>
                    </a:ext>
                  </a:extLst>
                </a:gridCol>
                <a:gridCol w="1082735">
                  <a:extLst>
                    <a:ext uri="{9D8B030D-6E8A-4147-A177-3AD203B41FA5}">
                      <a16:colId xmlns:a16="http://schemas.microsoft.com/office/drawing/2014/main" val="3282952277"/>
                    </a:ext>
                  </a:extLst>
                </a:gridCol>
                <a:gridCol w="1017513">
                  <a:extLst>
                    <a:ext uri="{9D8B030D-6E8A-4147-A177-3AD203B41FA5}">
                      <a16:colId xmlns:a16="http://schemas.microsoft.com/office/drawing/2014/main" val="1061669584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3183307991"/>
                    </a:ext>
                  </a:extLst>
                </a:gridCol>
                <a:gridCol w="978374">
                  <a:extLst>
                    <a:ext uri="{9D8B030D-6E8A-4147-A177-3AD203B41FA5}">
                      <a16:colId xmlns:a16="http://schemas.microsoft.com/office/drawing/2014/main" val="1283046241"/>
                    </a:ext>
                  </a:extLst>
                </a:gridCol>
                <a:gridCol w="665295">
                  <a:extLst>
                    <a:ext uri="{9D8B030D-6E8A-4147-A177-3AD203B41FA5}">
                      <a16:colId xmlns:a16="http://schemas.microsoft.com/office/drawing/2014/main" val="731541304"/>
                    </a:ext>
                  </a:extLst>
                </a:gridCol>
                <a:gridCol w="718218">
                  <a:extLst>
                    <a:ext uri="{9D8B030D-6E8A-4147-A177-3AD203B41FA5}">
                      <a16:colId xmlns:a16="http://schemas.microsoft.com/office/drawing/2014/main" val="2038829291"/>
                    </a:ext>
                  </a:extLst>
                </a:gridCol>
              </a:tblGrid>
              <a:tr h="313025">
                <a:tc gridSpan="12"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Fourth Quarter</a:t>
                      </a:r>
                      <a:endParaRPr lang="en-US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730545"/>
                  </a:ext>
                </a:extLst>
              </a:tr>
              <a:tr h="39967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Quiz 1 Raw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Q1 Total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Quiz 2 Raw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Q2 Total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Exam Raw</a:t>
                      </a:r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Exam total</a:t>
                      </a:r>
                    </a:p>
                    <a:p>
                      <a:pPr algn="ctr"/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Project</a:t>
                      </a:r>
                      <a:r>
                        <a:rPr lang="en-US" sz="1200" b="1" baseline="0" dirty="0" smtClean="0"/>
                        <a:t> Raw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Project Total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Total Raw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Total Score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PS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WS</a:t>
                      </a:r>
                    </a:p>
                    <a:p>
                      <a:pPr algn="ctr"/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344706"/>
                  </a:ext>
                </a:extLst>
              </a:tr>
              <a:tr h="35232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9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35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182596"/>
                  </a:ext>
                </a:extLst>
              </a:tr>
            </a:tbl>
          </a:graphicData>
        </a:graphic>
      </p:graphicFrame>
      <p:pic>
        <p:nvPicPr>
          <p:cNvPr id="34" name="Picture 3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697760" y="2018874"/>
            <a:ext cx="860405" cy="691405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703591" y="3230332"/>
            <a:ext cx="860405" cy="69140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709422" y="4441790"/>
            <a:ext cx="860405" cy="691405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715253" y="5653248"/>
            <a:ext cx="860405" cy="691405"/>
          </a:xfrm>
          <a:prstGeom prst="rect">
            <a:avLst/>
          </a:prstGeom>
        </p:spPr>
      </p:pic>
      <p:sp>
        <p:nvSpPr>
          <p:cNvPr id="10" name="Isosceles Triangle 9"/>
          <p:cNvSpPr/>
          <p:nvPr/>
        </p:nvSpPr>
        <p:spPr>
          <a:xfrm rot="10800000">
            <a:off x="91110" y="1626268"/>
            <a:ext cx="264490" cy="246231"/>
          </a:xfrm>
          <a:prstGeom prst="triangle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/>
          <p:cNvSpPr/>
          <p:nvPr/>
        </p:nvSpPr>
        <p:spPr>
          <a:xfrm rot="10800000">
            <a:off x="91110" y="2864957"/>
            <a:ext cx="264490" cy="246231"/>
          </a:xfrm>
          <a:prstGeom prst="triangle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/>
          <p:cNvSpPr/>
          <p:nvPr/>
        </p:nvSpPr>
        <p:spPr>
          <a:xfrm rot="10800000">
            <a:off x="91109" y="4054814"/>
            <a:ext cx="264490" cy="246231"/>
          </a:xfrm>
          <a:prstGeom prst="triangle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Isosceles Triangle 44"/>
          <p:cNvSpPr/>
          <p:nvPr/>
        </p:nvSpPr>
        <p:spPr>
          <a:xfrm rot="10800000">
            <a:off x="91109" y="5217394"/>
            <a:ext cx="264490" cy="246231"/>
          </a:xfrm>
          <a:prstGeom prst="triangle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2" y="70990"/>
            <a:ext cx="875661" cy="94660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149" y="1613601"/>
            <a:ext cx="261223" cy="261223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148" y="2840046"/>
            <a:ext cx="261223" cy="261223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147" y="4028391"/>
            <a:ext cx="261223" cy="261223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146" y="5191336"/>
            <a:ext cx="261223" cy="26122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7664" y="1603648"/>
            <a:ext cx="264160" cy="26416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7664" y="2839951"/>
            <a:ext cx="264160" cy="26416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7664" y="4025454"/>
            <a:ext cx="264160" cy="26416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7664" y="5185557"/>
            <a:ext cx="264160" cy="26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90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4979" cy="685632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80082" y="385665"/>
            <a:ext cx="9994826" cy="57495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75290" y="393163"/>
            <a:ext cx="9999618" cy="482600"/>
          </a:xfrm>
          <a:prstGeom prst="rect">
            <a:avLst/>
          </a:prstGeom>
          <a:solidFill>
            <a:srgbClr val="5A9B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Add Entry</a:t>
            </a:r>
            <a:endParaRPr lang="en-US" sz="2500" dirty="0"/>
          </a:p>
        </p:txBody>
      </p:sp>
      <p:sp>
        <p:nvSpPr>
          <p:cNvPr id="5" name="TextBox 4"/>
          <p:cNvSpPr txBox="1"/>
          <p:nvPr/>
        </p:nvSpPr>
        <p:spPr>
          <a:xfrm>
            <a:off x="1951231" y="1035724"/>
            <a:ext cx="1666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Entry Name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481629" y="1032150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Fifth Quarter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864360" y="5438592"/>
            <a:ext cx="872089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Add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744787" y="5431886"/>
            <a:ext cx="90097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951231" y="1803400"/>
            <a:ext cx="156969" cy="177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2156858" y="1707634"/>
            <a:ext cx="922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Quarter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276002" y="1803400"/>
            <a:ext cx="156969" cy="177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3481629" y="1707634"/>
            <a:ext cx="687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0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0" y="1603597"/>
            <a:ext cx="12192000" cy="53995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0" y="1136854"/>
            <a:ext cx="12192000" cy="45527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0" y="1226644"/>
            <a:ext cx="10561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FDCS Form 01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95414" y="1187009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New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61364" y="1187009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Old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57746" y="1180477"/>
            <a:ext cx="11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Transferee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205612" y="1297432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071562" y="1291964"/>
            <a:ext cx="189802" cy="17408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867944" y="1284633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2240759" y="2301076"/>
            <a:ext cx="3127622" cy="39578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2270572" y="2327303"/>
            <a:ext cx="1020857" cy="3694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Last Name</a:t>
            </a:r>
            <a:endParaRPr lang="en-US" sz="1500" b="1" dirty="0"/>
          </a:p>
        </p:txBody>
      </p:sp>
      <p:sp>
        <p:nvSpPr>
          <p:cNvPr id="34" name="Rectangle 33"/>
          <p:cNvSpPr/>
          <p:nvPr/>
        </p:nvSpPr>
        <p:spPr>
          <a:xfrm>
            <a:off x="3328756" y="2390311"/>
            <a:ext cx="1795222" cy="3393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3328756" y="5711877"/>
            <a:ext cx="1795222" cy="3393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>
            <a:off x="2248149" y="2794086"/>
            <a:ext cx="2875829" cy="369456"/>
            <a:chOff x="102591" y="1613508"/>
            <a:chExt cx="2582960" cy="323165"/>
          </a:xfrm>
        </p:grpSpPr>
        <p:sp>
          <p:nvSpPr>
            <p:cNvPr id="37" name="TextBox 36"/>
            <p:cNvSpPr txBox="1"/>
            <p:nvPr/>
          </p:nvSpPr>
          <p:spPr>
            <a:xfrm>
              <a:off x="102591" y="1613508"/>
              <a:ext cx="93923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 smtClean="0"/>
                <a:t>First Name</a:t>
              </a:r>
              <a:endParaRPr lang="en-US" sz="1500" b="1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76542" y="1630521"/>
              <a:ext cx="1609009" cy="30330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2223600" y="3246954"/>
            <a:ext cx="2900379" cy="381190"/>
            <a:chOff x="116772" y="1630521"/>
            <a:chExt cx="2568779" cy="333429"/>
          </a:xfrm>
        </p:grpSpPr>
        <p:sp>
          <p:nvSpPr>
            <p:cNvPr id="41" name="TextBox 40"/>
            <p:cNvSpPr txBox="1"/>
            <p:nvPr/>
          </p:nvSpPr>
          <p:spPr>
            <a:xfrm>
              <a:off x="116772" y="1640785"/>
              <a:ext cx="112045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 smtClean="0"/>
                <a:t>Middle Name</a:t>
              </a:r>
              <a:endParaRPr lang="en-US" sz="15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220187" y="1630521"/>
              <a:ext cx="1465364" cy="3099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602081" y="3726536"/>
            <a:ext cx="2527152" cy="1793764"/>
            <a:chOff x="656979" y="1630521"/>
            <a:chExt cx="2479213" cy="1569014"/>
          </a:xfrm>
        </p:grpSpPr>
        <p:sp>
          <p:nvSpPr>
            <p:cNvPr id="44" name="TextBox 43"/>
            <p:cNvSpPr txBox="1"/>
            <p:nvPr/>
          </p:nvSpPr>
          <p:spPr>
            <a:xfrm>
              <a:off x="656979" y="1640444"/>
              <a:ext cx="47961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 smtClean="0"/>
                <a:t>Age</a:t>
              </a:r>
              <a:endParaRPr lang="en-US" sz="1500" b="1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132254" y="1630521"/>
              <a:ext cx="722625" cy="3077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1211127" y="2889969"/>
              <a:ext cx="564912" cy="3077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891203" y="2890897"/>
              <a:ext cx="564912" cy="3077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571280" y="2891825"/>
              <a:ext cx="564912" cy="3077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853700" y="3694785"/>
            <a:ext cx="1270279" cy="383537"/>
            <a:chOff x="298541" y="1602003"/>
            <a:chExt cx="1246181" cy="335482"/>
          </a:xfrm>
        </p:grpSpPr>
        <p:sp>
          <p:nvSpPr>
            <p:cNvPr id="47" name="TextBox 46"/>
            <p:cNvSpPr txBox="1"/>
            <p:nvPr/>
          </p:nvSpPr>
          <p:spPr>
            <a:xfrm>
              <a:off x="298541" y="1602003"/>
              <a:ext cx="44869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 smtClean="0"/>
                <a:t>Sex</a:t>
              </a:r>
              <a:endParaRPr lang="en-US" sz="1500" b="1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739497" y="1629775"/>
              <a:ext cx="805225" cy="3077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416126" y="4215044"/>
            <a:ext cx="2713133" cy="380897"/>
            <a:chOff x="323191" y="1610459"/>
            <a:chExt cx="2713133" cy="333172"/>
          </a:xfrm>
        </p:grpSpPr>
        <p:sp>
          <p:nvSpPr>
            <p:cNvPr id="50" name="TextBox 49"/>
            <p:cNvSpPr txBox="1"/>
            <p:nvPr/>
          </p:nvSpPr>
          <p:spPr>
            <a:xfrm>
              <a:off x="323191" y="1610459"/>
              <a:ext cx="82464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 smtClean="0"/>
                <a:t>Religion</a:t>
              </a:r>
              <a:endParaRPr lang="en-US" sz="1500" b="1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217157" y="1640323"/>
              <a:ext cx="1819167" cy="30330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204461" y="4695145"/>
            <a:ext cx="2924771" cy="369456"/>
            <a:chOff x="116846" y="1625006"/>
            <a:chExt cx="2568705" cy="323165"/>
          </a:xfrm>
        </p:grpSpPr>
        <p:sp>
          <p:nvSpPr>
            <p:cNvPr id="53" name="TextBox 52"/>
            <p:cNvSpPr txBox="1"/>
            <p:nvPr/>
          </p:nvSpPr>
          <p:spPr>
            <a:xfrm>
              <a:off x="116846" y="1625006"/>
              <a:ext cx="940557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 smtClean="0"/>
                <a:t>Nationality</a:t>
              </a:r>
              <a:endParaRPr lang="en-US" sz="1500" b="1" dirty="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087876" y="1630521"/>
              <a:ext cx="1597675" cy="28296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2244284" y="5223898"/>
            <a:ext cx="1002134" cy="3166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Date of Birth</a:t>
            </a:r>
            <a:endParaRPr lang="en-US" sz="12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2155005" y="5696808"/>
            <a:ext cx="1249060" cy="3694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Place of Birth</a:t>
            </a:r>
            <a:endParaRPr lang="en-US" sz="1500" b="1" dirty="0"/>
          </a:p>
        </p:txBody>
      </p:sp>
      <p:grpSp>
        <p:nvGrpSpPr>
          <p:cNvPr id="219" name="Group 218"/>
          <p:cNvGrpSpPr/>
          <p:nvPr/>
        </p:nvGrpSpPr>
        <p:grpSpPr>
          <a:xfrm>
            <a:off x="5447330" y="2310760"/>
            <a:ext cx="6492623" cy="1023002"/>
            <a:chOff x="5479311" y="2264241"/>
            <a:chExt cx="6492623" cy="1023002"/>
          </a:xfrm>
        </p:grpSpPr>
        <p:sp>
          <p:nvSpPr>
            <p:cNvPr id="62" name="Rectangle 61"/>
            <p:cNvSpPr/>
            <p:nvPr/>
          </p:nvSpPr>
          <p:spPr>
            <a:xfrm>
              <a:off x="5486116" y="2264241"/>
              <a:ext cx="6485818" cy="10230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516994" y="2551845"/>
              <a:ext cx="11545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Room/ House #</a:t>
              </a:r>
              <a:endParaRPr lang="en-US" sz="1200" dirty="0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611853" y="2587432"/>
              <a:ext cx="441200" cy="2356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7081265" y="2569927"/>
              <a:ext cx="56169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Street</a:t>
              </a:r>
              <a:endParaRPr lang="en-US" sz="1200" dirty="0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614169" y="2587291"/>
              <a:ext cx="1145327" cy="25647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835715" y="2573297"/>
              <a:ext cx="8969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Brgy./Subd.</a:t>
              </a:r>
              <a:endParaRPr lang="en-US" sz="1200" dirty="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9732692" y="2569927"/>
              <a:ext cx="2068232" cy="2589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571459" y="2888981"/>
              <a:ext cx="4219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City</a:t>
              </a:r>
              <a:endParaRPr lang="en-US" sz="1200" dirty="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949032" y="2906496"/>
              <a:ext cx="1449852" cy="24210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423082" y="2888274"/>
              <a:ext cx="7232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Province</a:t>
              </a:r>
              <a:endParaRPr lang="en-US" sz="1200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8076208" y="2906496"/>
              <a:ext cx="1387597" cy="2495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9450038" y="2882343"/>
              <a:ext cx="6809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Country</a:t>
              </a:r>
              <a:endParaRPr lang="en-US" sz="1200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0093300" y="2910010"/>
              <a:ext cx="1707623" cy="25526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479311" y="2268686"/>
              <a:ext cx="148765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 smtClean="0">
                  <a:solidFill>
                    <a:srgbClr val="0070C0"/>
                  </a:solidFill>
                </a:rPr>
                <a:t>HOME ADDRESS</a:t>
              </a:r>
              <a:endParaRPr lang="en-US" sz="1500" b="1" dirty="0">
                <a:solidFill>
                  <a:srgbClr val="0070C0"/>
                </a:solidFill>
              </a:endParaRPr>
            </a:p>
          </p:txBody>
        </p:sp>
      </p:grpSp>
      <p:sp>
        <p:nvSpPr>
          <p:cNvPr id="76" name="Rectangle 75"/>
          <p:cNvSpPr/>
          <p:nvPr/>
        </p:nvSpPr>
        <p:spPr>
          <a:xfrm>
            <a:off x="106580" y="1637128"/>
            <a:ext cx="2038732" cy="21619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/>
          <p:cNvSpPr/>
          <p:nvPr/>
        </p:nvSpPr>
        <p:spPr>
          <a:xfrm>
            <a:off x="174388" y="1644160"/>
            <a:ext cx="1776085" cy="17063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252767" y="3442091"/>
            <a:ext cx="823742" cy="229082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Camera</a:t>
            </a:r>
          </a:p>
        </p:txBody>
      </p:sp>
      <p:sp>
        <p:nvSpPr>
          <p:cNvPr id="82" name="Rounded Rectangle 81"/>
          <p:cNvSpPr/>
          <p:nvPr/>
        </p:nvSpPr>
        <p:spPr>
          <a:xfrm>
            <a:off x="1142267" y="3442091"/>
            <a:ext cx="886585" cy="229082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Add Image</a:t>
            </a:r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38" y="1676316"/>
            <a:ext cx="1786013" cy="1713336"/>
          </a:xfrm>
          <a:prstGeom prst="rect">
            <a:avLst/>
          </a:prstGeom>
        </p:spPr>
      </p:pic>
      <p:sp>
        <p:nvSpPr>
          <p:cNvPr id="85" name="Rectangle 84"/>
          <p:cNvSpPr/>
          <p:nvPr/>
        </p:nvSpPr>
        <p:spPr>
          <a:xfrm>
            <a:off x="2251875" y="1648179"/>
            <a:ext cx="9695479" cy="5791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Rectangle 94"/>
          <p:cNvSpPr/>
          <p:nvPr/>
        </p:nvSpPr>
        <p:spPr>
          <a:xfrm>
            <a:off x="92440" y="3854698"/>
            <a:ext cx="2057200" cy="24042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/>
          <p:cNvSpPr txBox="1"/>
          <p:nvPr/>
        </p:nvSpPr>
        <p:spPr>
          <a:xfrm>
            <a:off x="56480" y="3830356"/>
            <a:ext cx="19280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Credentials Presented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461536" y="3408851"/>
            <a:ext cx="6485818" cy="28501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5454135" y="3448510"/>
            <a:ext cx="2642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Parents/ Guardian Information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193525" y="4191702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TextBox 160"/>
          <p:cNvSpPr txBox="1"/>
          <p:nvPr/>
        </p:nvSpPr>
        <p:spPr>
          <a:xfrm>
            <a:off x="326528" y="4103039"/>
            <a:ext cx="1770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Birth Certificate (Original </a:t>
            </a:r>
          </a:p>
          <a:p>
            <a:r>
              <a:rPr lang="en-US" sz="1200" dirty="0" smtClean="0"/>
              <a:t>&amp; 2 Photocopies)</a:t>
            </a:r>
            <a:endParaRPr lang="en-US" sz="1200" dirty="0"/>
          </a:p>
        </p:txBody>
      </p:sp>
      <p:sp>
        <p:nvSpPr>
          <p:cNvPr id="162" name="Rectangle 161"/>
          <p:cNvSpPr/>
          <p:nvPr/>
        </p:nvSpPr>
        <p:spPr>
          <a:xfrm>
            <a:off x="197109" y="4602885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TextBox 162"/>
          <p:cNvSpPr txBox="1"/>
          <p:nvPr/>
        </p:nvSpPr>
        <p:spPr>
          <a:xfrm>
            <a:off x="304764" y="4509095"/>
            <a:ext cx="15149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Baptismal Certificate </a:t>
            </a:r>
          </a:p>
          <a:p>
            <a:r>
              <a:rPr lang="en-US" sz="1200" dirty="0" smtClean="0"/>
              <a:t>Original </a:t>
            </a:r>
          </a:p>
          <a:p>
            <a:r>
              <a:rPr lang="en-US" sz="1200" dirty="0" smtClean="0"/>
              <a:t>&amp; 2 Photocopies)</a:t>
            </a:r>
            <a:endParaRPr lang="en-US" sz="1200" dirty="0"/>
          </a:p>
        </p:txBody>
      </p:sp>
      <p:sp>
        <p:nvSpPr>
          <p:cNvPr id="164" name="Rectangle 163"/>
          <p:cNvSpPr/>
          <p:nvPr/>
        </p:nvSpPr>
        <p:spPr>
          <a:xfrm>
            <a:off x="200766" y="5155379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/>
          <p:cNvSpPr txBox="1"/>
          <p:nvPr/>
        </p:nvSpPr>
        <p:spPr>
          <a:xfrm>
            <a:off x="302406" y="5096385"/>
            <a:ext cx="13604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Medical Certificate</a:t>
            </a:r>
            <a:endParaRPr lang="en-US" sz="1200" dirty="0"/>
          </a:p>
        </p:txBody>
      </p:sp>
      <p:sp>
        <p:nvSpPr>
          <p:cNvPr id="166" name="Rectangle 165"/>
          <p:cNvSpPr/>
          <p:nvPr/>
        </p:nvSpPr>
        <p:spPr>
          <a:xfrm>
            <a:off x="196564" y="5366197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TextBox 166"/>
          <p:cNvSpPr txBox="1"/>
          <p:nvPr/>
        </p:nvSpPr>
        <p:spPr>
          <a:xfrm>
            <a:off x="307169" y="5309632"/>
            <a:ext cx="13880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2x2 ID pictures (2x)</a:t>
            </a:r>
            <a:endParaRPr lang="en-US" sz="1200" dirty="0"/>
          </a:p>
        </p:txBody>
      </p:sp>
      <p:sp>
        <p:nvSpPr>
          <p:cNvPr id="168" name="Rectangle 167"/>
          <p:cNvSpPr/>
          <p:nvPr/>
        </p:nvSpPr>
        <p:spPr>
          <a:xfrm>
            <a:off x="197109" y="5597706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TextBox 168"/>
          <p:cNvSpPr txBox="1"/>
          <p:nvPr/>
        </p:nvSpPr>
        <p:spPr>
          <a:xfrm>
            <a:off x="303921" y="5537079"/>
            <a:ext cx="9300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Report Card</a:t>
            </a:r>
            <a:endParaRPr lang="en-US" sz="1200" dirty="0"/>
          </a:p>
        </p:txBody>
      </p:sp>
      <p:sp>
        <p:nvSpPr>
          <p:cNvPr id="170" name="Rectangle 169"/>
          <p:cNvSpPr/>
          <p:nvPr/>
        </p:nvSpPr>
        <p:spPr>
          <a:xfrm>
            <a:off x="193480" y="5840350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/>
          <p:cNvSpPr txBox="1"/>
          <p:nvPr/>
        </p:nvSpPr>
        <p:spPr>
          <a:xfrm>
            <a:off x="314390" y="5751194"/>
            <a:ext cx="1775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Certificate of Good Moral</a:t>
            </a:r>
          </a:p>
          <a:p>
            <a:r>
              <a:rPr lang="en-US" sz="1200" dirty="0" smtClean="0"/>
              <a:t>Character</a:t>
            </a:r>
            <a:endParaRPr lang="en-US" sz="1200" dirty="0"/>
          </a:p>
        </p:txBody>
      </p:sp>
      <p:grpSp>
        <p:nvGrpSpPr>
          <p:cNvPr id="186" name="Group 185"/>
          <p:cNvGrpSpPr/>
          <p:nvPr/>
        </p:nvGrpSpPr>
        <p:grpSpPr>
          <a:xfrm>
            <a:off x="4864682" y="3737512"/>
            <a:ext cx="217476" cy="329774"/>
            <a:chOff x="4477539" y="1700994"/>
            <a:chExt cx="217476" cy="329774"/>
          </a:xfrm>
        </p:grpSpPr>
        <p:sp>
          <p:nvSpPr>
            <p:cNvPr id="187" name="Isosceles Triangle 186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9" name="Group 188"/>
          <p:cNvGrpSpPr/>
          <p:nvPr/>
        </p:nvGrpSpPr>
        <p:grpSpPr>
          <a:xfrm>
            <a:off x="3491079" y="5159956"/>
            <a:ext cx="217476" cy="329774"/>
            <a:chOff x="4477539" y="1700994"/>
            <a:chExt cx="217476" cy="329774"/>
          </a:xfrm>
        </p:grpSpPr>
        <p:sp>
          <p:nvSpPr>
            <p:cNvPr id="190" name="Isosceles Triangle 189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2" name="Group 191"/>
          <p:cNvGrpSpPr/>
          <p:nvPr/>
        </p:nvGrpSpPr>
        <p:grpSpPr>
          <a:xfrm>
            <a:off x="4176607" y="5159956"/>
            <a:ext cx="217476" cy="329774"/>
            <a:chOff x="4477539" y="1700994"/>
            <a:chExt cx="217476" cy="329774"/>
          </a:xfrm>
        </p:grpSpPr>
        <p:sp>
          <p:nvSpPr>
            <p:cNvPr id="193" name="Isosceles Triangle 192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5" name="Group 194"/>
          <p:cNvGrpSpPr/>
          <p:nvPr/>
        </p:nvGrpSpPr>
        <p:grpSpPr>
          <a:xfrm>
            <a:off x="4849995" y="5185606"/>
            <a:ext cx="217476" cy="329774"/>
            <a:chOff x="4477539" y="1700994"/>
            <a:chExt cx="217476" cy="329774"/>
          </a:xfrm>
        </p:grpSpPr>
        <p:sp>
          <p:nvSpPr>
            <p:cNvPr id="196" name="Isosceles Triangle 195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9" name="TextBox 198"/>
          <p:cNvSpPr txBox="1"/>
          <p:nvPr/>
        </p:nvSpPr>
        <p:spPr>
          <a:xfrm>
            <a:off x="2309619" y="1759495"/>
            <a:ext cx="114781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STUDENT ID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00" name="Rectangle 199"/>
          <p:cNvSpPr/>
          <p:nvPr/>
        </p:nvSpPr>
        <p:spPr>
          <a:xfrm>
            <a:off x="3417295" y="1775391"/>
            <a:ext cx="2617971" cy="3278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1" name="Picture 20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358" y="1830001"/>
            <a:ext cx="240861" cy="240861"/>
          </a:xfrm>
          <a:prstGeom prst="rect">
            <a:avLst/>
          </a:prstGeom>
        </p:spPr>
      </p:pic>
      <p:sp>
        <p:nvSpPr>
          <p:cNvPr id="224" name="TextBox 223"/>
          <p:cNvSpPr txBox="1"/>
          <p:nvPr/>
        </p:nvSpPr>
        <p:spPr>
          <a:xfrm>
            <a:off x="5515257" y="3856548"/>
            <a:ext cx="5925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Father</a:t>
            </a:r>
            <a:endParaRPr lang="en-US" sz="1200" b="1" dirty="0"/>
          </a:p>
        </p:txBody>
      </p:sp>
      <p:sp>
        <p:nvSpPr>
          <p:cNvPr id="225" name="TextBox 224"/>
          <p:cNvSpPr txBox="1"/>
          <p:nvPr/>
        </p:nvSpPr>
        <p:spPr>
          <a:xfrm>
            <a:off x="6393653" y="4126510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226" name="Rectangle 225"/>
          <p:cNvSpPr/>
          <p:nvPr/>
        </p:nvSpPr>
        <p:spPr>
          <a:xfrm>
            <a:off x="6068063" y="3885052"/>
            <a:ext cx="1364269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/>
          <p:cNvSpPr txBox="1"/>
          <p:nvPr/>
        </p:nvSpPr>
        <p:spPr>
          <a:xfrm>
            <a:off x="7921911" y="4134812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228" name="TextBox 227"/>
          <p:cNvSpPr txBox="1"/>
          <p:nvPr/>
        </p:nvSpPr>
        <p:spPr>
          <a:xfrm>
            <a:off x="8993557" y="4134066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229" name="Rectangle 228"/>
          <p:cNvSpPr/>
          <p:nvPr/>
        </p:nvSpPr>
        <p:spPr>
          <a:xfrm>
            <a:off x="9084358" y="3884733"/>
            <a:ext cx="376759" cy="24933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/>
          <p:cNvSpPr/>
          <p:nvPr/>
        </p:nvSpPr>
        <p:spPr>
          <a:xfrm>
            <a:off x="7511077" y="3884733"/>
            <a:ext cx="1508423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TextBox 230"/>
          <p:cNvSpPr txBox="1"/>
          <p:nvPr/>
        </p:nvSpPr>
        <p:spPr>
          <a:xfrm>
            <a:off x="9451118" y="3859832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232" name="Rectangle 231"/>
          <p:cNvSpPr/>
          <p:nvPr/>
        </p:nvSpPr>
        <p:spPr>
          <a:xfrm>
            <a:off x="10356151" y="3884732"/>
            <a:ext cx="1364269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TextBox 232"/>
          <p:cNvSpPr txBox="1"/>
          <p:nvPr/>
        </p:nvSpPr>
        <p:spPr>
          <a:xfrm>
            <a:off x="5507039" y="4898402"/>
            <a:ext cx="6703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Mother</a:t>
            </a:r>
            <a:endParaRPr lang="en-US" sz="1200" b="1" dirty="0"/>
          </a:p>
        </p:txBody>
      </p:sp>
      <p:sp>
        <p:nvSpPr>
          <p:cNvPr id="234" name="TextBox 233"/>
          <p:cNvSpPr txBox="1"/>
          <p:nvPr/>
        </p:nvSpPr>
        <p:spPr>
          <a:xfrm>
            <a:off x="6452972" y="5145858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235" name="Rectangle 234"/>
          <p:cNvSpPr/>
          <p:nvPr/>
        </p:nvSpPr>
        <p:spPr>
          <a:xfrm>
            <a:off x="6127382" y="4904400"/>
            <a:ext cx="1364269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TextBox 235"/>
          <p:cNvSpPr txBox="1"/>
          <p:nvPr/>
        </p:nvSpPr>
        <p:spPr>
          <a:xfrm>
            <a:off x="7981230" y="5154160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237" name="TextBox 236"/>
          <p:cNvSpPr txBox="1"/>
          <p:nvPr/>
        </p:nvSpPr>
        <p:spPr>
          <a:xfrm>
            <a:off x="9052876" y="5153414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238" name="Rectangle 237"/>
          <p:cNvSpPr/>
          <p:nvPr/>
        </p:nvSpPr>
        <p:spPr>
          <a:xfrm>
            <a:off x="9143678" y="4904080"/>
            <a:ext cx="338170" cy="26266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7570396" y="4904081"/>
            <a:ext cx="1508423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TextBox 239"/>
          <p:cNvSpPr txBox="1"/>
          <p:nvPr/>
        </p:nvSpPr>
        <p:spPr>
          <a:xfrm>
            <a:off x="9510437" y="4879180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241" name="Rectangle 240"/>
          <p:cNvSpPr/>
          <p:nvPr/>
        </p:nvSpPr>
        <p:spPr>
          <a:xfrm>
            <a:off x="10415470" y="4904080"/>
            <a:ext cx="1364269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TextBox 241"/>
          <p:cNvSpPr txBox="1"/>
          <p:nvPr/>
        </p:nvSpPr>
        <p:spPr>
          <a:xfrm>
            <a:off x="5549190" y="4361923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243" name="Rectangle 242"/>
          <p:cNvSpPr/>
          <p:nvPr/>
        </p:nvSpPr>
        <p:spPr>
          <a:xfrm>
            <a:off x="6521749" y="4397145"/>
            <a:ext cx="860739" cy="2001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TextBox 243"/>
          <p:cNvSpPr txBox="1"/>
          <p:nvPr/>
        </p:nvSpPr>
        <p:spPr>
          <a:xfrm>
            <a:off x="7376502" y="4376101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245" name="Rectangle 244"/>
          <p:cNvSpPr/>
          <p:nvPr/>
        </p:nvSpPr>
        <p:spPr>
          <a:xfrm>
            <a:off x="8134998" y="4406243"/>
            <a:ext cx="1310147" cy="2001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TextBox 245"/>
          <p:cNvSpPr txBox="1"/>
          <p:nvPr/>
        </p:nvSpPr>
        <p:spPr>
          <a:xfrm>
            <a:off x="5553684" y="5382840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247" name="Rectangle 246"/>
          <p:cNvSpPr/>
          <p:nvPr/>
        </p:nvSpPr>
        <p:spPr>
          <a:xfrm>
            <a:off x="6526243" y="5418062"/>
            <a:ext cx="860739" cy="2001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TextBox 247"/>
          <p:cNvSpPr txBox="1"/>
          <p:nvPr/>
        </p:nvSpPr>
        <p:spPr>
          <a:xfrm>
            <a:off x="7380996" y="5397018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249" name="Rectangle 248"/>
          <p:cNvSpPr/>
          <p:nvPr/>
        </p:nvSpPr>
        <p:spPr>
          <a:xfrm>
            <a:off x="8139492" y="5427160"/>
            <a:ext cx="1310147" cy="2001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/>
          <p:cNvSpPr/>
          <p:nvPr/>
        </p:nvSpPr>
        <p:spPr>
          <a:xfrm>
            <a:off x="9606048" y="4431461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TextBox 250"/>
          <p:cNvSpPr txBox="1"/>
          <p:nvPr/>
        </p:nvSpPr>
        <p:spPr>
          <a:xfrm>
            <a:off x="9761655" y="4315153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sp>
        <p:nvSpPr>
          <p:cNvPr id="252" name="Rectangle 251"/>
          <p:cNvSpPr/>
          <p:nvPr/>
        </p:nvSpPr>
        <p:spPr>
          <a:xfrm>
            <a:off x="9613875" y="5442554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TextBox 252"/>
          <p:cNvSpPr txBox="1"/>
          <p:nvPr/>
        </p:nvSpPr>
        <p:spPr>
          <a:xfrm>
            <a:off x="9769482" y="5326246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sp>
        <p:nvSpPr>
          <p:cNvPr id="254" name="TextBox 253"/>
          <p:cNvSpPr txBox="1"/>
          <p:nvPr/>
        </p:nvSpPr>
        <p:spPr>
          <a:xfrm>
            <a:off x="3319641" y="2381579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</a:t>
            </a:r>
            <a:endParaRPr lang="en-US" dirty="0"/>
          </a:p>
        </p:txBody>
      </p:sp>
      <p:sp>
        <p:nvSpPr>
          <p:cNvPr id="255" name="TextBox 254"/>
          <p:cNvSpPr txBox="1"/>
          <p:nvPr/>
        </p:nvSpPr>
        <p:spPr>
          <a:xfrm>
            <a:off x="3305346" y="2816289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Leng</a:t>
            </a:r>
            <a:endParaRPr lang="en-US" dirty="0"/>
          </a:p>
        </p:txBody>
      </p:sp>
      <p:sp>
        <p:nvSpPr>
          <p:cNvPr id="256" name="TextBox 255"/>
          <p:cNvSpPr txBox="1"/>
          <p:nvPr/>
        </p:nvSpPr>
        <p:spPr>
          <a:xfrm>
            <a:off x="3454845" y="3235135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Lu</a:t>
            </a:r>
            <a:endParaRPr lang="en-US" dirty="0"/>
          </a:p>
        </p:txBody>
      </p:sp>
      <p:sp>
        <p:nvSpPr>
          <p:cNvPr id="257" name="TextBox 256"/>
          <p:cNvSpPr txBox="1"/>
          <p:nvPr/>
        </p:nvSpPr>
        <p:spPr>
          <a:xfrm>
            <a:off x="3095617" y="37299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58" name="TextBox 257"/>
          <p:cNvSpPr txBox="1"/>
          <p:nvPr/>
        </p:nvSpPr>
        <p:spPr>
          <a:xfrm>
            <a:off x="4264979" y="3767222"/>
            <a:ext cx="63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Female</a:t>
            </a:r>
            <a:endParaRPr lang="en-US" sz="1200" dirty="0"/>
          </a:p>
        </p:txBody>
      </p:sp>
      <p:sp>
        <p:nvSpPr>
          <p:cNvPr id="259" name="TextBox 258"/>
          <p:cNvSpPr txBox="1"/>
          <p:nvPr/>
        </p:nvSpPr>
        <p:spPr>
          <a:xfrm>
            <a:off x="3291429" y="4250711"/>
            <a:ext cx="111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Catholic</a:t>
            </a:r>
            <a:endParaRPr lang="en-US" dirty="0"/>
          </a:p>
        </p:txBody>
      </p:sp>
      <p:sp>
        <p:nvSpPr>
          <p:cNvPr id="260" name="TextBox 259"/>
          <p:cNvSpPr txBox="1"/>
          <p:nvPr/>
        </p:nvSpPr>
        <p:spPr>
          <a:xfrm>
            <a:off x="3316832" y="4683526"/>
            <a:ext cx="111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Filipino</a:t>
            </a:r>
            <a:endParaRPr lang="en-US" dirty="0"/>
          </a:p>
        </p:txBody>
      </p:sp>
      <p:pic>
        <p:nvPicPr>
          <p:cNvPr id="261" name="Picture 26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694449" y="2982453"/>
            <a:ext cx="4641998" cy="181881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2000" cy="113190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" y="70870"/>
            <a:ext cx="1212009" cy="115632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194810" y="137315"/>
            <a:ext cx="503054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Mother of Perpetual Help School</a:t>
            </a:r>
            <a:endParaRPr lang="en-US" sz="25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26725" y="476944"/>
            <a:ext cx="217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D966"/>
                </a:solidFill>
                <a:latin typeface="Monotype Corsiva" panose="03010101010201010101" pitchFamily="66" charset="0"/>
              </a:rPr>
              <a:t>Humility in Greatness</a:t>
            </a:r>
            <a:endParaRPr lang="en-US" sz="2000" dirty="0">
              <a:solidFill>
                <a:srgbClr val="FFD966"/>
              </a:solidFill>
              <a:latin typeface="Monotype Corsiva" panose="03010101010201010101" pitchFamily="66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6725" y="830607"/>
            <a:ext cx="4027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D966"/>
                </a:solidFill>
              </a:rPr>
              <a:t>Iris St., Dahlia. West Fairview, Quezon City, 1118 Metro Manila</a:t>
            </a:r>
            <a:endParaRPr lang="en-US" sz="1200" dirty="0">
              <a:solidFill>
                <a:srgbClr val="FFD966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6248534" y="58937"/>
            <a:ext cx="0" cy="970291"/>
          </a:xfrm>
          <a:prstGeom prst="line">
            <a:avLst/>
          </a:prstGeom>
          <a:ln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257269" y="375842"/>
            <a:ext cx="2610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Student Registration</a:t>
            </a:r>
            <a:endParaRPr lang="en-US" sz="20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10019810" y="856470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11547972" y="881870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10576069" y="867114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54" name="Picture 153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018" y="379871"/>
            <a:ext cx="565586" cy="565586"/>
          </a:xfrm>
          <a:prstGeom prst="rect">
            <a:avLst/>
          </a:prstGeom>
        </p:spPr>
      </p:pic>
      <p:pic>
        <p:nvPicPr>
          <p:cNvPr id="155" name="Picture 154"/>
          <p:cNvPicPr>
            <a:picLocks noChangeAspect="1"/>
          </p:cNvPicPr>
          <p:nvPr/>
        </p:nvPicPr>
        <p:blipFill>
          <a:blip r:embed="rId8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063" y="403558"/>
            <a:ext cx="493840" cy="493840"/>
          </a:xfrm>
          <a:prstGeom prst="rect">
            <a:avLst/>
          </a:prstGeom>
        </p:spPr>
      </p:pic>
      <p:pic>
        <p:nvPicPr>
          <p:cNvPr id="156" name="Picture 155"/>
          <p:cNvPicPr>
            <a:picLocks noChangeAspect="1"/>
          </p:cNvPicPr>
          <p:nvPr/>
        </p:nvPicPr>
        <p:blipFill>
          <a:blip r:embed="rId9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719" y="410370"/>
            <a:ext cx="535703" cy="51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4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4979" cy="685632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80082" y="385665"/>
            <a:ext cx="9994826" cy="46435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75290" y="393163"/>
            <a:ext cx="9999618" cy="482600"/>
          </a:xfrm>
          <a:prstGeom prst="rect">
            <a:avLst/>
          </a:prstGeom>
          <a:solidFill>
            <a:srgbClr val="5A9B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Print</a:t>
            </a:r>
            <a:endParaRPr lang="en-US" sz="2500" dirty="0"/>
          </a:p>
        </p:txBody>
      </p:sp>
      <p:sp>
        <p:nvSpPr>
          <p:cNvPr id="26" name="TextBox 25"/>
          <p:cNvSpPr txBox="1"/>
          <p:nvPr/>
        </p:nvSpPr>
        <p:spPr>
          <a:xfrm>
            <a:off x="9817023" y="4239729"/>
            <a:ext cx="872089" cy="369332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Print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697450" y="4233023"/>
            <a:ext cx="900976" cy="369332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477487" y="1425942"/>
            <a:ext cx="205627" cy="213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2683114" y="1344540"/>
            <a:ext cx="4523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All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563" y="1533012"/>
            <a:ext cx="2094797" cy="2094797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2477487" y="1867145"/>
            <a:ext cx="1718798" cy="400110"/>
            <a:chOff x="2167131" y="1419654"/>
            <a:chExt cx="1718798" cy="400110"/>
          </a:xfrm>
        </p:grpSpPr>
        <p:sp>
          <p:nvSpPr>
            <p:cNvPr id="14" name="Rectangle 13"/>
            <p:cNvSpPr/>
            <p:nvPr/>
          </p:nvSpPr>
          <p:spPr>
            <a:xfrm>
              <a:off x="2167131" y="1501056"/>
              <a:ext cx="205627" cy="21344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72758" y="1419654"/>
              <a:ext cx="15131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First Quarter</a:t>
              </a:r>
              <a:endParaRPr lang="en-US" sz="20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477487" y="2365888"/>
            <a:ext cx="2028498" cy="400110"/>
            <a:chOff x="2167131" y="1419654"/>
            <a:chExt cx="2028498" cy="400110"/>
          </a:xfrm>
        </p:grpSpPr>
        <p:sp>
          <p:nvSpPr>
            <p:cNvPr id="18" name="Rectangle 17"/>
            <p:cNvSpPr/>
            <p:nvPr/>
          </p:nvSpPr>
          <p:spPr>
            <a:xfrm>
              <a:off x="2167131" y="1501056"/>
              <a:ext cx="205627" cy="21344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372758" y="1419654"/>
              <a:ext cx="18228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Second Quarter</a:t>
              </a:r>
              <a:endParaRPr lang="en-US" sz="20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477487" y="2864631"/>
            <a:ext cx="1810682" cy="400110"/>
            <a:chOff x="2167131" y="1419654"/>
            <a:chExt cx="1810682" cy="400110"/>
          </a:xfrm>
        </p:grpSpPr>
        <p:sp>
          <p:nvSpPr>
            <p:cNvPr id="22" name="Rectangle 21"/>
            <p:cNvSpPr/>
            <p:nvPr/>
          </p:nvSpPr>
          <p:spPr>
            <a:xfrm>
              <a:off x="2167131" y="1501056"/>
              <a:ext cx="205627" cy="21344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372758" y="1419654"/>
              <a:ext cx="16050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Third Quarter</a:t>
              </a:r>
              <a:endParaRPr lang="en-US" sz="20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477487" y="3370841"/>
            <a:ext cx="1966174" cy="400110"/>
            <a:chOff x="2167131" y="1419654"/>
            <a:chExt cx="1966174" cy="400110"/>
          </a:xfrm>
        </p:grpSpPr>
        <p:sp>
          <p:nvSpPr>
            <p:cNvPr id="25" name="Rectangle 24"/>
            <p:cNvSpPr/>
            <p:nvPr/>
          </p:nvSpPr>
          <p:spPr>
            <a:xfrm>
              <a:off x="2167131" y="1501056"/>
              <a:ext cx="205627" cy="21344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372758" y="1419654"/>
              <a:ext cx="17605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Fourth Quarter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2381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9315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Accounting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9086229" y="6611779"/>
            <a:ext cx="11483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Report a Problem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209915" y="6611779"/>
            <a:ext cx="8071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Contact Us</a:t>
            </a:r>
            <a:endParaRPr lang="en-US" sz="1000" dirty="0">
              <a:solidFill>
                <a:srgbClr val="00B0F0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10890092" y="6611779"/>
            <a:ext cx="1334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00B0F0"/>
                </a:solidFill>
              </a:rPr>
              <a:t>Terms and Conditions</a:t>
            </a:r>
            <a:endParaRPr lang="en-US" sz="1000" dirty="0">
              <a:solidFill>
                <a:srgbClr val="00B0F0"/>
              </a:solidFill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51745" y="1757859"/>
            <a:ext cx="2284172" cy="47206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Receipts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Make Payment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10188024" y="6650083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0926210" y="6659607"/>
            <a:ext cx="0" cy="156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89700" y="1195958"/>
            <a:ext cx="9515710" cy="18870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55217" y="1315222"/>
            <a:ext cx="802484" cy="2473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02709" y="1291157"/>
            <a:ext cx="10952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School Year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0474982" y="1304645"/>
            <a:ext cx="1358969" cy="25279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/>
          <p:cNvSpPr txBox="1"/>
          <p:nvPr/>
        </p:nvSpPr>
        <p:spPr>
          <a:xfrm>
            <a:off x="9444055" y="1272544"/>
            <a:ext cx="104656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Date Today</a:t>
            </a:r>
            <a:endParaRPr lang="en-US" sz="1500" dirty="0"/>
          </a:p>
        </p:txBody>
      </p:sp>
      <p:sp>
        <p:nvSpPr>
          <p:cNvPr id="126" name="Rectangle 125"/>
          <p:cNvSpPr/>
          <p:nvPr/>
        </p:nvSpPr>
        <p:spPr>
          <a:xfrm>
            <a:off x="7316001" y="3149557"/>
            <a:ext cx="4689409" cy="14792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7" name="Rectangle 126"/>
          <p:cNvSpPr/>
          <p:nvPr/>
        </p:nvSpPr>
        <p:spPr>
          <a:xfrm>
            <a:off x="2503452" y="3155046"/>
            <a:ext cx="4777875" cy="30623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279721" y="3171611"/>
            <a:ext cx="17048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70C0"/>
                </a:solidFill>
              </a:rPr>
              <a:t>PAYMENT BREAKDOWN</a:t>
            </a:r>
            <a:endParaRPr lang="en-US" sz="1200" b="1" dirty="0">
              <a:solidFill>
                <a:srgbClr val="0070C0"/>
              </a:solidFill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3872547"/>
              </p:ext>
            </p:extLst>
          </p:nvPr>
        </p:nvGraphicFramePr>
        <p:xfrm>
          <a:off x="7398803" y="3420385"/>
          <a:ext cx="3958343" cy="114300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348628">
                  <a:extLst>
                    <a:ext uri="{9D8B030D-6E8A-4147-A177-3AD203B41FA5}">
                      <a16:colId xmlns:a16="http://schemas.microsoft.com/office/drawing/2014/main" val="3258832584"/>
                    </a:ext>
                  </a:extLst>
                </a:gridCol>
                <a:gridCol w="2609715">
                  <a:extLst>
                    <a:ext uri="{9D8B030D-6E8A-4147-A177-3AD203B41FA5}">
                      <a16:colId xmlns:a16="http://schemas.microsoft.com/office/drawing/2014/main" val="1130718214"/>
                    </a:ext>
                  </a:extLst>
                </a:gridCol>
              </a:tblGrid>
              <a:tr h="219064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Particular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Amount</a:t>
                      </a:r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360813"/>
                  </a:ext>
                </a:extLst>
              </a:tr>
              <a:tr h="148312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Downpayment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7,500.00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951811"/>
                  </a:ext>
                </a:extLst>
              </a:tr>
              <a:tr h="21653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136544"/>
                  </a:ext>
                </a:extLst>
              </a:tr>
              <a:tr h="21653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987413"/>
                  </a:ext>
                </a:extLst>
              </a:tr>
            </a:tbl>
          </a:graphicData>
        </a:graphic>
      </p:graphicFrame>
      <p:sp>
        <p:nvSpPr>
          <p:cNvPr id="20" name="Rectangle 19"/>
          <p:cNvSpPr/>
          <p:nvPr/>
        </p:nvSpPr>
        <p:spPr>
          <a:xfrm>
            <a:off x="2615181" y="1688363"/>
            <a:ext cx="6222361" cy="1259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3782352" y="1787514"/>
            <a:ext cx="842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ID</a:t>
            </a:r>
            <a:endParaRPr lang="en-US" sz="1200" dirty="0"/>
          </a:p>
        </p:txBody>
      </p:sp>
      <p:sp>
        <p:nvSpPr>
          <p:cNvPr id="79" name="TextBox 78"/>
          <p:cNvSpPr txBox="1"/>
          <p:nvPr/>
        </p:nvSpPr>
        <p:spPr>
          <a:xfrm>
            <a:off x="6624121" y="2454062"/>
            <a:ext cx="10818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Payment Term</a:t>
            </a:r>
            <a:endParaRPr lang="en-US" sz="1200" dirty="0"/>
          </a:p>
        </p:txBody>
      </p:sp>
      <p:sp>
        <p:nvSpPr>
          <p:cNvPr id="80" name="TextBox 79"/>
          <p:cNvSpPr txBox="1"/>
          <p:nvPr/>
        </p:nvSpPr>
        <p:spPr>
          <a:xfrm>
            <a:off x="3781987" y="2111474"/>
            <a:ext cx="1110403" cy="276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Student Name</a:t>
            </a:r>
            <a:endParaRPr lang="en-US" sz="1200" dirty="0"/>
          </a:p>
        </p:txBody>
      </p:sp>
      <p:sp>
        <p:nvSpPr>
          <p:cNvPr id="81" name="TextBox 80"/>
          <p:cNvSpPr txBox="1"/>
          <p:nvPr/>
        </p:nvSpPr>
        <p:spPr>
          <a:xfrm>
            <a:off x="6275386" y="1816589"/>
            <a:ext cx="14261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Current Grade Level</a:t>
            </a:r>
            <a:endParaRPr lang="en-US" sz="1200" dirty="0"/>
          </a:p>
        </p:txBody>
      </p:sp>
      <p:sp>
        <p:nvSpPr>
          <p:cNvPr id="94" name="Rectangle 93"/>
          <p:cNvSpPr/>
          <p:nvPr/>
        </p:nvSpPr>
        <p:spPr>
          <a:xfrm>
            <a:off x="4581407" y="1820483"/>
            <a:ext cx="1236021" cy="226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00215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95" name="Group 94"/>
          <p:cNvGrpSpPr/>
          <p:nvPr/>
        </p:nvGrpSpPr>
        <p:grpSpPr>
          <a:xfrm>
            <a:off x="7642386" y="2481214"/>
            <a:ext cx="1052753" cy="230796"/>
            <a:chOff x="3554913" y="1844109"/>
            <a:chExt cx="1052753" cy="230796"/>
          </a:xfrm>
        </p:grpSpPr>
        <p:sp>
          <p:nvSpPr>
            <p:cNvPr id="96" name="Rectangle 95"/>
            <p:cNvSpPr/>
            <p:nvPr/>
          </p:nvSpPr>
          <p:spPr>
            <a:xfrm>
              <a:off x="3554913" y="1844109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Quarterly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97" name="Straight Connector 96"/>
            <p:cNvCxnSpPr/>
            <p:nvPr/>
          </p:nvCxnSpPr>
          <p:spPr>
            <a:xfrm>
              <a:off x="4377882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Isosceles Triangle 97"/>
            <p:cNvSpPr/>
            <p:nvPr/>
          </p:nvSpPr>
          <p:spPr>
            <a:xfrm rot="10800000">
              <a:off x="4428894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9" name="Rectangle 98"/>
          <p:cNvSpPr/>
          <p:nvPr/>
        </p:nvSpPr>
        <p:spPr>
          <a:xfrm>
            <a:off x="4848630" y="2152207"/>
            <a:ext cx="1767854" cy="2259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Einstein, Ashton Matter</a:t>
            </a:r>
            <a:endParaRPr lang="en-US" sz="1200" b="1" dirty="0">
              <a:solidFill>
                <a:schemeClr val="tx1"/>
              </a:solidFill>
            </a:endParaRPr>
          </a:p>
        </p:txBody>
      </p:sp>
      <p:grpSp>
        <p:nvGrpSpPr>
          <p:cNvPr id="100" name="Group 99"/>
          <p:cNvGrpSpPr/>
          <p:nvPr/>
        </p:nvGrpSpPr>
        <p:grpSpPr>
          <a:xfrm>
            <a:off x="7640043" y="1836625"/>
            <a:ext cx="1052753" cy="227887"/>
            <a:chOff x="3629218" y="1847018"/>
            <a:chExt cx="1052753" cy="227887"/>
          </a:xfrm>
        </p:grpSpPr>
        <p:sp>
          <p:nvSpPr>
            <p:cNvPr id="101" name="Rectangle 100"/>
            <p:cNvSpPr/>
            <p:nvPr/>
          </p:nvSpPr>
          <p:spPr>
            <a:xfrm>
              <a:off x="3629218" y="1847018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Grade 4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4449323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Isosceles Triangle 103"/>
            <p:cNvSpPr/>
            <p:nvPr/>
          </p:nvSpPr>
          <p:spPr>
            <a:xfrm rot="10800000">
              <a:off x="4495572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9" name="TextBox 118"/>
          <p:cNvSpPr txBox="1"/>
          <p:nvPr/>
        </p:nvSpPr>
        <p:spPr>
          <a:xfrm>
            <a:off x="3984782" y="2441848"/>
            <a:ext cx="872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Curriculum</a:t>
            </a:r>
            <a:endParaRPr lang="en-US" sz="1200" dirty="0"/>
          </a:p>
        </p:txBody>
      </p:sp>
      <p:sp>
        <p:nvSpPr>
          <p:cNvPr id="121" name="Rectangle 120"/>
          <p:cNvSpPr/>
          <p:nvPr/>
        </p:nvSpPr>
        <p:spPr>
          <a:xfrm>
            <a:off x="4848471" y="2491447"/>
            <a:ext cx="1052753" cy="226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/>
                </a:solidFill>
              </a:rPr>
              <a:t>Elementary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Straight Connector 121"/>
          <p:cNvCxnSpPr/>
          <p:nvPr/>
        </p:nvCxnSpPr>
        <p:spPr>
          <a:xfrm>
            <a:off x="5668576" y="2498629"/>
            <a:ext cx="0" cy="220705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Isosceles Triangle 155"/>
          <p:cNvSpPr/>
          <p:nvPr/>
        </p:nvSpPr>
        <p:spPr>
          <a:xfrm rot="10800000">
            <a:off x="5714825" y="2551575"/>
            <a:ext cx="133940" cy="10538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TextBox 115"/>
          <p:cNvSpPr txBox="1"/>
          <p:nvPr/>
        </p:nvSpPr>
        <p:spPr>
          <a:xfrm>
            <a:off x="6702604" y="2119776"/>
            <a:ext cx="10034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Type</a:t>
            </a:r>
            <a:endParaRPr lang="en-US" sz="1200" dirty="0"/>
          </a:p>
        </p:txBody>
      </p:sp>
      <p:grpSp>
        <p:nvGrpSpPr>
          <p:cNvPr id="117" name="Group 116"/>
          <p:cNvGrpSpPr/>
          <p:nvPr/>
        </p:nvGrpSpPr>
        <p:grpSpPr>
          <a:xfrm>
            <a:off x="7640043" y="2159779"/>
            <a:ext cx="1052753" cy="227887"/>
            <a:chOff x="3629218" y="1847018"/>
            <a:chExt cx="1052753" cy="227887"/>
          </a:xfrm>
        </p:grpSpPr>
        <p:sp>
          <p:nvSpPr>
            <p:cNvPr id="123" name="Rectangle 122"/>
            <p:cNvSpPr/>
            <p:nvPr/>
          </p:nvSpPr>
          <p:spPr>
            <a:xfrm>
              <a:off x="3629218" y="1847018"/>
              <a:ext cx="1052753" cy="2260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Old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24" name="Straight Connector 123"/>
            <p:cNvCxnSpPr/>
            <p:nvPr/>
          </p:nvCxnSpPr>
          <p:spPr>
            <a:xfrm>
              <a:off x="4449323" y="1854200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Isosceles Triangle 124"/>
            <p:cNvSpPr/>
            <p:nvPr/>
          </p:nvSpPr>
          <p:spPr>
            <a:xfrm rot="10800000">
              <a:off x="4495572" y="1907146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2" name="Picture 14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970" y="1758029"/>
            <a:ext cx="995945" cy="1108878"/>
          </a:xfrm>
          <a:prstGeom prst="rect">
            <a:avLst/>
          </a:prstGeom>
        </p:spPr>
      </p:pic>
      <p:sp>
        <p:nvSpPr>
          <p:cNvPr id="91" name="TextBox 90"/>
          <p:cNvSpPr txBox="1"/>
          <p:nvPr/>
        </p:nvSpPr>
        <p:spPr>
          <a:xfrm>
            <a:off x="2486454" y="3128921"/>
            <a:ext cx="13581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70C0"/>
                </a:solidFill>
              </a:rPr>
              <a:t>TUITION BALANCE</a:t>
            </a:r>
            <a:endParaRPr lang="en-US" sz="1200" b="1" dirty="0">
              <a:solidFill>
                <a:srgbClr val="0070C0"/>
              </a:solidFill>
            </a:endParaRPr>
          </a:p>
        </p:txBody>
      </p:sp>
      <p:graphicFrame>
        <p:nvGraphicFramePr>
          <p:cNvPr id="105" name="Table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383755"/>
              </p:ext>
            </p:extLst>
          </p:nvPr>
        </p:nvGraphicFramePr>
        <p:xfrm>
          <a:off x="2632868" y="3432046"/>
          <a:ext cx="4501746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0142">
                  <a:extLst>
                    <a:ext uri="{9D8B030D-6E8A-4147-A177-3AD203B41FA5}">
                      <a16:colId xmlns:a16="http://schemas.microsoft.com/office/drawing/2014/main" val="3258832584"/>
                    </a:ext>
                  </a:extLst>
                </a:gridCol>
                <a:gridCol w="953588">
                  <a:extLst>
                    <a:ext uri="{9D8B030D-6E8A-4147-A177-3AD203B41FA5}">
                      <a16:colId xmlns:a16="http://schemas.microsoft.com/office/drawing/2014/main" val="1130718214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787722887"/>
                    </a:ext>
                  </a:extLst>
                </a:gridCol>
                <a:gridCol w="992777">
                  <a:extLst>
                    <a:ext uri="{9D8B030D-6E8A-4147-A177-3AD203B41FA5}">
                      <a16:colId xmlns:a16="http://schemas.microsoft.com/office/drawing/2014/main" val="2998645057"/>
                    </a:ext>
                  </a:extLst>
                </a:gridCol>
                <a:gridCol w="822279">
                  <a:extLst>
                    <a:ext uri="{9D8B030D-6E8A-4147-A177-3AD203B41FA5}">
                      <a16:colId xmlns:a16="http://schemas.microsoft.com/office/drawing/2014/main" val="1791433249"/>
                    </a:ext>
                  </a:extLst>
                </a:gridCol>
              </a:tblGrid>
              <a:tr h="219064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DUE</a:t>
                      </a:r>
                      <a:r>
                        <a:rPr lang="en-US" sz="1000" baseline="0" dirty="0" smtClean="0"/>
                        <a:t> DATE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AMOUNT </a:t>
                      </a:r>
                      <a:r>
                        <a:rPr lang="en-US" sz="1000" dirty="0" smtClean="0"/>
                        <a:t>DUE</a:t>
                      </a:r>
                    </a:p>
                    <a:p>
                      <a:pPr algn="ctr"/>
                      <a:r>
                        <a:rPr lang="en-US" sz="1000" dirty="0" smtClean="0"/>
                        <a:t>(Php)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PENALTY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BALANCE</a:t>
                      </a:r>
                    </a:p>
                    <a:p>
                      <a:pPr algn="ctr"/>
                      <a:r>
                        <a:rPr lang="en-US" sz="1000" dirty="0" smtClean="0"/>
                        <a:t>(Php)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OR NUMBER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360813"/>
                  </a:ext>
                </a:extLst>
              </a:tr>
              <a:tr h="148312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MARCH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951811"/>
                  </a:ext>
                </a:extLst>
              </a:tr>
              <a:tr h="216535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JUNE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136544"/>
                  </a:ext>
                </a:extLst>
              </a:tr>
              <a:tr h="216535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SEPTEMBER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/>
                        <a:t>2,000.00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/>
                        <a:t>100.00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/>
                        <a:t>0.00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537376"/>
                  </a:ext>
                </a:extLst>
              </a:tr>
              <a:tr h="216535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DECEMBER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987413"/>
                  </a:ext>
                </a:extLst>
              </a:tr>
            </a:tbl>
          </a:graphicData>
        </a:graphic>
      </p:graphicFrame>
      <p:sp>
        <p:nvSpPr>
          <p:cNvPr id="114" name="Rectangle 113"/>
          <p:cNvSpPr/>
          <p:nvPr/>
        </p:nvSpPr>
        <p:spPr>
          <a:xfrm>
            <a:off x="7325695" y="4684549"/>
            <a:ext cx="3460525" cy="15328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290241" y="4731605"/>
            <a:ext cx="3350313" cy="1155974"/>
            <a:chOff x="7328294" y="4905403"/>
            <a:chExt cx="3350313" cy="1155974"/>
          </a:xfrm>
        </p:grpSpPr>
        <p:sp>
          <p:nvSpPr>
            <p:cNvPr id="15" name="Rectangle 14"/>
            <p:cNvSpPr/>
            <p:nvPr/>
          </p:nvSpPr>
          <p:spPr>
            <a:xfrm>
              <a:off x="7482069" y="4962941"/>
              <a:ext cx="146321" cy="1619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7628390" y="4905403"/>
              <a:ext cx="7467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solidFill>
                    <a:srgbClr val="0070C0"/>
                  </a:solidFill>
                </a:rPr>
                <a:t>Discount</a:t>
              </a:r>
              <a:endParaRPr lang="en-US" sz="1200" b="1" dirty="0">
                <a:solidFill>
                  <a:srgbClr val="0070C0"/>
                </a:solidFill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8341534" y="4938720"/>
              <a:ext cx="466298" cy="21946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8799219" y="4913625"/>
              <a:ext cx="2968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solidFill>
                    <a:srgbClr val="0070C0"/>
                  </a:solidFill>
                </a:rPr>
                <a:t>%</a:t>
              </a:r>
              <a:endParaRPr lang="en-US" sz="1200" b="1" dirty="0">
                <a:solidFill>
                  <a:srgbClr val="0070C0"/>
                </a:solidFill>
              </a:endParaRP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8984547" y="4905403"/>
              <a:ext cx="6488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solidFill>
                    <a:srgbClr val="0070C0"/>
                  </a:solidFill>
                </a:rPr>
                <a:t>Reason</a:t>
              </a:r>
              <a:endParaRPr lang="en-US" sz="1200" b="1" dirty="0">
                <a:solidFill>
                  <a:srgbClr val="0070C0"/>
                </a:solidFill>
              </a:endParaRPr>
            </a:p>
          </p:txBody>
        </p:sp>
        <p:grpSp>
          <p:nvGrpSpPr>
            <p:cNvPr id="133" name="Group 132"/>
            <p:cNvGrpSpPr/>
            <p:nvPr/>
          </p:nvGrpSpPr>
          <p:grpSpPr>
            <a:xfrm>
              <a:off x="9625854" y="4932675"/>
              <a:ext cx="1052753" cy="230796"/>
              <a:chOff x="3554913" y="1844109"/>
              <a:chExt cx="1052753" cy="230796"/>
            </a:xfrm>
          </p:grpSpPr>
          <p:sp>
            <p:nvSpPr>
              <p:cNvPr id="134" name="Rectangle 133"/>
              <p:cNvSpPr/>
              <p:nvPr/>
            </p:nvSpPr>
            <p:spPr>
              <a:xfrm>
                <a:off x="3554913" y="1844109"/>
                <a:ext cx="1052753" cy="22609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Scholarship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5" name="Straight Connector 134"/>
              <p:cNvCxnSpPr/>
              <p:nvPr/>
            </p:nvCxnSpPr>
            <p:spPr>
              <a:xfrm>
                <a:off x="4377882" y="1854200"/>
                <a:ext cx="0" cy="22070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Isosceles Triangle 135"/>
              <p:cNvSpPr/>
              <p:nvPr/>
            </p:nvSpPr>
            <p:spPr>
              <a:xfrm rot="10800000">
                <a:off x="4428894" y="1907146"/>
                <a:ext cx="133940" cy="105383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7" name="TextBox 136"/>
            <p:cNvSpPr txBox="1"/>
            <p:nvPr/>
          </p:nvSpPr>
          <p:spPr>
            <a:xfrm>
              <a:off x="7569896" y="5226448"/>
              <a:ext cx="9264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solidFill>
                    <a:srgbClr val="0070C0"/>
                  </a:solidFill>
                </a:rPr>
                <a:t>TOTAL DUE </a:t>
              </a:r>
              <a:endParaRPr lang="en-US" sz="1200" b="1" dirty="0">
                <a:solidFill>
                  <a:srgbClr val="0070C0"/>
                </a:solidFill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8446310" y="5236248"/>
              <a:ext cx="1846489" cy="24946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>
                  <a:solidFill>
                    <a:srgbClr val="FF9900"/>
                  </a:solidFill>
                </a:rPr>
                <a:t>4,000.00</a:t>
              </a:r>
              <a:endParaRPr lang="en-US" dirty="0">
                <a:solidFill>
                  <a:srgbClr val="FF9900"/>
                </a:solidFill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8423173" y="5231421"/>
              <a:ext cx="4459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solidFill>
                    <a:srgbClr val="0070C0"/>
                  </a:solidFill>
                </a:rPr>
                <a:t>PHP</a:t>
              </a:r>
              <a:endParaRPr lang="en-US" sz="1200" b="1" dirty="0">
                <a:solidFill>
                  <a:srgbClr val="0070C0"/>
                </a:solidFill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7328294" y="5509395"/>
              <a:ext cx="11344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solidFill>
                    <a:srgbClr val="0070C0"/>
                  </a:solidFill>
                </a:rPr>
                <a:t>AMOUNT PAID</a:t>
              </a:r>
              <a:endParaRPr lang="en-US" sz="1200" b="1" dirty="0">
                <a:solidFill>
                  <a:srgbClr val="0070C0"/>
                </a:solidFill>
              </a:endParaRP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446310" y="5508000"/>
              <a:ext cx="1846490" cy="24946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>
                  <a:solidFill>
                    <a:schemeClr val="bg1"/>
                  </a:solidFill>
                </a:rPr>
                <a:t>5,000.00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429639" y="5520391"/>
              <a:ext cx="4459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solidFill>
                    <a:srgbClr val="0070C0"/>
                  </a:solidFill>
                </a:rPr>
                <a:t>PHP</a:t>
              </a:r>
              <a:endParaRPr lang="en-US" sz="1200" b="1" dirty="0">
                <a:solidFill>
                  <a:srgbClr val="0070C0"/>
                </a:solidFill>
              </a:endParaRP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7717418" y="5775098"/>
              <a:ext cx="7312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solidFill>
                    <a:srgbClr val="0070C0"/>
                  </a:solidFill>
                </a:rPr>
                <a:t>CHANGE</a:t>
              </a:r>
              <a:endParaRPr lang="en-US" sz="1200" b="1" dirty="0">
                <a:solidFill>
                  <a:srgbClr val="0070C0"/>
                </a:solidFill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8446310" y="5784378"/>
              <a:ext cx="1846490" cy="24946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>
                  <a:solidFill>
                    <a:srgbClr val="70AD47"/>
                  </a:solidFill>
                </a:rPr>
                <a:t>1,000.00</a:t>
              </a:r>
              <a:endParaRPr lang="en-US" dirty="0">
                <a:solidFill>
                  <a:srgbClr val="70AD47"/>
                </a:solidFill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8429639" y="5784378"/>
              <a:ext cx="4459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>
                  <a:solidFill>
                    <a:srgbClr val="0070C0"/>
                  </a:solidFill>
                </a:rPr>
                <a:t>PHP</a:t>
              </a:r>
              <a:endParaRPr lang="en-US" sz="1200" b="1" dirty="0">
                <a:solidFill>
                  <a:srgbClr val="0070C0"/>
                </a:solidFill>
              </a:endParaRPr>
            </a:p>
          </p:txBody>
        </p:sp>
      </p:grpSp>
      <p:sp>
        <p:nvSpPr>
          <p:cNvPr id="118" name="Rectangle 117"/>
          <p:cNvSpPr/>
          <p:nvPr/>
        </p:nvSpPr>
        <p:spPr>
          <a:xfrm>
            <a:off x="10816397" y="4684550"/>
            <a:ext cx="1189013" cy="15328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6873" y="4862840"/>
            <a:ext cx="799954" cy="79995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1188621" y="5574867"/>
            <a:ext cx="508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Pay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928" y="3443921"/>
            <a:ext cx="373919" cy="37391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970" y="3926593"/>
            <a:ext cx="370857" cy="370857"/>
          </a:xfrm>
          <a:prstGeom prst="rect">
            <a:avLst/>
          </a:prstGeom>
        </p:spPr>
      </p:pic>
      <p:sp>
        <p:nvSpPr>
          <p:cNvPr id="139" name="TextBox 138"/>
          <p:cNvSpPr txBox="1"/>
          <p:nvPr/>
        </p:nvSpPr>
        <p:spPr>
          <a:xfrm>
            <a:off x="2497139" y="4866137"/>
            <a:ext cx="16961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70C0"/>
                </a:solidFill>
              </a:rPr>
              <a:t>TRANSACTION HISTORY</a:t>
            </a:r>
            <a:endParaRPr lang="en-US" sz="1200" b="1" dirty="0">
              <a:solidFill>
                <a:srgbClr val="0070C0"/>
              </a:solidFill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8908075" y="1682213"/>
            <a:ext cx="2921141" cy="127469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3" name="Table 1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826403"/>
              </p:ext>
            </p:extLst>
          </p:nvPr>
        </p:nvGraphicFramePr>
        <p:xfrm>
          <a:off x="2615181" y="5097278"/>
          <a:ext cx="4501746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0142">
                  <a:extLst>
                    <a:ext uri="{9D8B030D-6E8A-4147-A177-3AD203B41FA5}">
                      <a16:colId xmlns:a16="http://schemas.microsoft.com/office/drawing/2014/main" val="3258832584"/>
                    </a:ext>
                  </a:extLst>
                </a:gridCol>
                <a:gridCol w="953588">
                  <a:extLst>
                    <a:ext uri="{9D8B030D-6E8A-4147-A177-3AD203B41FA5}">
                      <a16:colId xmlns:a16="http://schemas.microsoft.com/office/drawing/2014/main" val="1130718214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787722887"/>
                    </a:ext>
                  </a:extLst>
                </a:gridCol>
                <a:gridCol w="992777">
                  <a:extLst>
                    <a:ext uri="{9D8B030D-6E8A-4147-A177-3AD203B41FA5}">
                      <a16:colId xmlns:a16="http://schemas.microsoft.com/office/drawing/2014/main" val="2998645057"/>
                    </a:ext>
                  </a:extLst>
                </a:gridCol>
                <a:gridCol w="822279">
                  <a:extLst>
                    <a:ext uri="{9D8B030D-6E8A-4147-A177-3AD203B41FA5}">
                      <a16:colId xmlns:a16="http://schemas.microsoft.com/office/drawing/2014/main" val="1791433249"/>
                    </a:ext>
                  </a:extLst>
                </a:gridCol>
              </a:tblGrid>
              <a:tr h="21906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DATE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DESCRIPTION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AMOUNT</a:t>
                      </a:r>
                    </a:p>
                    <a:p>
                      <a:pPr algn="ctr"/>
                      <a:r>
                        <a:rPr lang="en-US" sz="1000" dirty="0" smtClean="0"/>
                        <a:t>(Php)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BALANCE</a:t>
                      </a:r>
                    </a:p>
                    <a:p>
                      <a:pPr algn="ctr"/>
                      <a:r>
                        <a:rPr lang="en-US" sz="1000" dirty="0" smtClean="0"/>
                        <a:t>(Php)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/>
                        <a:t>OR NUMBER</a:t>
                      </a:r>
                      <a:endParaRPr lang="en-US" sz="1000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360813"/>
                  </a:ext>
                </a:extLst>
              </a:tr>
              <a:tr h="148312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06/24/2016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/>
                        <a:t>Downpayment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solidFill>
                            <a:srgbClr val="0070C0"/>
                          </a:solidFill>
                        </a:rPr>
                        <a:t>3,000.00</a:t>
                      </a:r>
                      <a:endParaRPr lang="en-US" sz="10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solidFill>
                            <a:srgbClr val="990000"/>
                          </a:solidFill>
                        </a:rPr>
                        <a:t>2,000.00</a:t>
                      </a:r>
                      <a:endParaRPr lang="en-US" sz="1000" dirty="0">
                        <a:solidFill>
                          <a:srgbClr val="99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/>
                        <a:t>215484</a:t>
                      </a:r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951811"/>
                  </a:ext>
                </a:extLst>
              </a:tr>
              <a:tr h="216535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136544"/>
                  </a:ext>
                </a:extLst>
              </a:tr>
              <a:tr h="216535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537376"/>
                  </a:ext>
                </a:extLst>
              </a:tr>
              <a:tr h="216535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987413"/>
                  </a:ext>
                </a:extLst>
              </a:tr>
            </a:tbl>
          </a:graphicData>
        </a:graphic>
      </p:graphicFrame>
      <p:sp>
        <p:nvSpPr>
          <p:cNvPr id="141" name="Rectangle 140"/>
          <p:cNvSpPr/>
          <p:nvPr/>
        </p:nvSpPr>
        <p:spPr>
          <a:xfrm>
            <a:off x="9010674" y="2585369"/>
            <a:ext cx="2060924" cy="2770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i="1" dirty="0" smtClean="0">
                <a:solidFill>
                  <a:schemeClr val="bg1">
                    <a:lumMod val="65000"/>
                  </a:schemeClr>
                </a:solidFill>
              </a:rPr>
              <a:t>Search Student</a:t>
            </a:r>
            <a:endParaRPr 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8930494" y="1720527"/>
            <a:ext cx="168911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Search Student by :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9135470" y="1981859"/>
            <a:ext cx="841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Last Name</a:t>
            </a:r>
            <a:endParaRPr lang="en-US" sz="1200" dirty="0"/>
          </a:p>
        </p:txBody>
      </p:sp>
      <p:sp>
        <p:nvSpPr>
          <p:cNvPr id="148" name="TextBox 147"/>
          <p:cNvSpPr txBox="1"/>
          <p:nvPr/>
        </p:nvSpPr>
        <p:spPr>
          <a:xfrm>
            <a:off x="9124409" y="2207176"/>
            <a:ext cx="10990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Registration ID</a:t>
            </a:r>
            <a:endParaRPr lang="en-US" sz="1200" dirty="0"/>
          </a:p>
        </p:txBody>
      </p:sp>
      <p:sp>
        <p:nvSpPr>
          <p:cNvPr id="149" name="Rectangle 148"/>
          <p:cNvSpPr/>
          <p:nvPr/>
        </p:nvSpPr>
        <p:spPr>
          <a:xfrm>
            <a:off x="9027904" y="2070603"/>
            <a:ext cx="127507" cy="1365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/>
          <p:cNvSpPr/>
          <p:nvPr/>
        </p:nvSpPr>
        <p:spPr>
          <a:xfrm>
            <a:off x="9034280" y="2295517"/>
            <a:ext cx="127507" cy="1365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TextBox 150"/>
          <p:cNvSpPr txBox="1"/>
          <p:nvPr/>
        </p:nvSpPr>
        <p:spPr>
          <a:xfrm>
            <a:off x="11142131" y="2583139"/>
            <a:ext cx="593144" cy="268802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Search</a:t>
            </a:r>
          </a:p>
        </p:txBody>
      </p:sp>
      <p:pic>
        <p:nvPicPr>
          <p:cNvPr id="152" name="Picture 15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2" y="70990"/>
            <a:ext cx="875661" cy="946605"/>
          </a:xfrm>
          <a:prstGeom prst="rect">
            <a:avLst/>
          </a:prstGeom>
        </p:spPr>
      </p:pic>
      <p:sp>
        <p:nvSpPr>
          <p:cNvPr id="153" name="TextBox 152"/>
          <p:cNvSpPr txBox="1"/>
          <p:nvPr/>
        </p:nvSpPr>
        <p:spPr>
          <a:xfrm>
            <a:off x="10382323" y="2004024"/>
            <a:ext cx="842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Student ID</a:t>
            </a:r>
            <a:endParaRPr lang="en-US" sz="1200" dirty="0"/>
          </a:p>
        </p:txBody>
      </p:sp>
      <p:sp>
        <p:nvSpPr>
          <p:cNvPr id="154" name="Rectangle 153"/>
          <p:cNvSpPr/>
          <p:nvPr/>
        </p:nvSpPr>
        <p:spPr>
          <a:xfrm>
            <a:off x="10286571" y="2072602"/>
            <a:ext cx="127507" cy="1365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7159670" y="1313656"/>
            <a:ext cx="1298645" cy="24732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TextBox 156"/>
          <p:cNvSpPr txBox="1"/>
          <p:nvPr/>
        </p:nvSpPr>
        <p:spPr>
          <a:xfrm>
            <a:off x="6102728" y="1275736"/>
            <a:ext cx="110158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OR Number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5042199" y="1315222"/>
            <a:ext cx="802484" cy="2473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4561042" y="1282136"/>
            <a:ext cx="34791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0070C0"/>
                </a:solidFill>
              </a:rPr>
              <a:t>to</a:t>
            </a:r>
            <a:endParaRPr lang="en-US" sz="1500" dirty="0">
              <a:solidFill>
                <a:srgbClr val="0070C0"/>
              </a:solidFill>
            </a:endParaRPr>
          </a:p>
        </p:txBody>
      </p:sp>
      <p:sp>
        <p:nvSpPr>
          <p:cNvPr id="160" name="Isosceles Triangle 159"/>
          <p:cNvSpPr/>
          <p:nvPr/>
        </p:nvSpPr>
        <p:spPr>
          <a:xfrm rot="10800000">
            <a:off x="4263052" y="1385699"/>
            <a:ext cx="133940" cy="10538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Isosceles Triangle 160"/>
          <p:cNvSpPr/>
          <p:nvPr/>
        </p:nvSpPr>
        <p:spPr>
          <a:xfrm rot="10800000">
            <a:off x="5659391" y="1394731"/>
            <a:ext cx="133940" cy="10538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2" name="Straight Connector 161"/>
          <p:cNvCxnSpPr/>
          <p:nvPr/>
        </p:nvCxnSpPr>
        <p:spPr>
          <a:xfrm>
            <a:off x="4214123" y="1326965"/>
            <a:ext cx="0" cy="220705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5588595" y="1336732"/>
            <a:ext cx="0" cy="220705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/>
          <p:nvPr/>
        </p:nvSpPr>
        <p:spPr>
          <a:xfrm>
            <a:off x="59186" y="2320316"/>
            <a:ext cx="2284172" cy="47206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Create Fees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2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67543" y="435430"/>
            <a:ext cx="9448800" cy="48770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67543" y="453840"/>
            <a:ext cx="9448799" cy="482600"/>
          </a:xfrm>
          <a:prstGeom prst="rect">
            <a:avLst/>
          </a:prstGeom>
          <a:solidFill>
            <a:srgbClr val="5A9B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Student Matched</a:t>
            </a:r>
            <a:endParaRPr lang="en-US" sz="2500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653035"/>
              </p:ext>
            </p:extLst>
          </p:nvPr>
        </p:nvGraphicFramePr>
        <p:xfrm>
          <a:off x="1857828" y="1177654"/>
          <a:ext cx="8853717" cy="295891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192971">
                  <a:extLst>
                    <a:ext uri="{9D8B030D-6E8A-4147-A177-3AD203B41FA5}">
                      <a16:colId xmlns:a16="http://schemas.microsoft.com/office/drawing/2014/main" val="4045356723"/>
                    </a:ext>
                  </a:extLst>
                </a:gridCol>
                <a:gridCol w="1738915">
                  <a:extLst>
                    <a:ext uri="{9D8B030D-6E8A-4147-A177-3AD203B41FA5}">
                      <a16:colId xmlns:a16="http://schemas.microsoft.com/office/drawing/2014/main" val="1787503864"/>
                    </a:ext>
                  </a:extLst>
                </a:gridCol>
                <a:gridCol w="1378857">
                  <a:extLst>
                    <a:ext uri="{9D8B030D-6E8A-4147-A177-3AD203B41FA5}">
                      <a16:colId xmlns:a16="http://schemas.microsoft.com/office/drawing/2014/main" val="306102023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090004815"/>
                    </a:ext>
                  </a:extLst>
                </a:gridCol>
                <a:gridCol w="1611086">
                  <a:extLst>
                    <a:ext uri="{9D8B030D-6E8A-4147-A177-3AD203B41FA5}">
                      <a16:colId xmlns:a16="http://schemas.microsoft.com/office/drawing/2014/main" val="3956023018"/>
                    </a:ext>
                  </a:extLst>
                </a:gridCol>
                <a:gridCol w="1407888">
                  <a:extLst>
                    <a:ext uri="{9D8B030D-6E8A-4147-A177-3AD203B41FA5}">
                      <a16:colId xmlns:a16="http://schemas.microsoft.com/office/drawing/2014/main" val="3838323633"/>
                    </a:ext>
                  </a:extLst>
                </a:gridCol>
              </a:tblGrid>
              <a:tr h="37049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Student</a:t>
                      </a:r>
                      <a:r>
                        <a:rPr lang="en-US" sz="1600" baseline="0" dirty="0" smtClean="0"/>
                        <a:t> 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Registration 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Last Name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First Name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Middle Name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Student Type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198307"/>
                  </a:ext>
                </a:extLst>
              </a:tr>
              <a:tr h="37049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None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0024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Antonio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Jordan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Matter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New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799089"/>
                  </a:ext>
                </a:extLst>
              </a:tr>
              <a:tr h="36542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025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None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Antonio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Jordan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Old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485438"/>
                  </a:ext>
                </a:extLst>
              </a:tr>
              <a:tr h="37049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None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None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Antonio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Jordan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445229"/>
                  </a:ext>
                </a:extLst>
              </a:tr>
              <a:tr h="370499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388709"/>
                  </a:ext>
                </a:extLst>
              </a:tr>
              <a:tr h="370499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280536"/>
                  </a:ext>
                </a:extLst>
              </a:tr>
              <a:tr h="370499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0698383"/>
                  </a:ext>
                </a:extLst>
              </a:tr>
              <a:tr h="370499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2121063"/>
                  </a:ext>
                </a:extLst>
              </a:tr>
            </a:tbl>
          </a:graphicData>
        </a:graphic>
      </p:graphicFrame>
      <p:sp>
        <p:nvSpPr>
          <p:cNvPr id="42" name="TextBox 41"/>
          <p:cNvSpPr txBox="1"/>
          <p:nvPr/>
        </p:nvSpPr>
        <p:spPr>
          <a:xfrm>
            <a:off x="6614099" y="4467330"/>
            <a:ext cx="872089" cy="369332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Select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494526" y="4460624"/>
            <a:ext cx="900976" cy="369332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86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75395" y="1030340"/>
            <a:ext cx="7953268" cy="46435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2754616" y="3012209"/>
            <a:ext cx="7594826" cy="18870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648762" y="1636412"/>
            <a:ext cx="3700680" cy="12676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75395" y="1043402"/>
            <a:ext cx="7953268" cy="482600"/>
          </a:xfrm>
          <a:prstGeom prst="rect">
            <a:avLst/>
          </a:prstGeom>
          <a:solidFill>
            <a:srgbClr val="5A9B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 smtClean="0"/>
              <a:t>Add </a:t>
            </a:r>
            <a:r>
              <a:rPr lang="en-US" sz="2500" dirty="0" smtClean="0"/>
              <a:t>Fee</a:t>
            </a:r>
            <a:endParaRPr lang="en-US" sz="2500" dirty="0"/>
          </a:p>
        </p:txBody>
      </p:sp>
      <p:sp>
        <p:nvSpPr>
          <p:cNvPr id="26" name="TextBox 25"/>
          <p:cNvSpPr txBox="1"/>
          <p:nvPr/>
        </p:nvSpPr>
        <p:spPr>
          <a:xfrm>
            <a:off x="6850067" y="5042923"/>
            <a:ext cx="872089" cy="369332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Add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730494" y="5036217"/>
            <a:ext cx="900976" cy="369332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24592" y="3510703"/>
            <a:ext cx="120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Item name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182244" y="3492592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ID Lace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466577" y="3492592"/>
            <a:ext cx="1357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Amount Php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880104" y="3466591"/>
            <a:ext cx="2229250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50.00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521959" y="3949061"/>
            <a:ext cx="125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7880997" y="4064595"/>
            <a:ext cx="2228357" cy="68053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</a:rPr>
              <a:t>School ID Lace for kids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090948" y="4073673"/>
            <a:ext cx="1013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Fee Type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4182244" y="4064595"/>
            <a:ext cx="2072482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Others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Isosceles Triangle 39"/>
          <p:cNvSpPr/>
          <p:nvPr/>
        </p:nvSpPr>
        <p:spPr>
          <a:xfrm rot="10800000">
            <a:off x="5888216" y="4159591"/>
            <a:ext cx="292766" cy="22152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5808515" y="4069356"/>
            <a:ext cx="1175" cy="382727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429901" y="1769057"/>
            <a:ext cx="2096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APPLY SCHOOL FEES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168298" y="1847001"/>
            <a:ext cx="205627" cy="213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168298" y="2257358"/>
            <a:ext cx="2228357" cy="387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Elementary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Isosceles Triangle 18"/>
          <p:cNvSpPr/>
          <p:nvPr/>
        </p:nvSpPr>
        <p:spPr>
          <a:xfrm rot="10800000">
            <a:off x="9036001" y="2346198"/>
            <a:ext cx="292766" cy="22152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8956300" y="2255963"/>
            <a:ext cx="1175" cy="382727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315257" y="3097259"/>
            <a:ext cx="1200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NEW ITEM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053654" y="3175203"/>
            <a:ext cx="205627" cy="213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741838" y="1635268"/>
            <a:ext cx="3810191" cy="12676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080335" y="1807440"/>
            <a:ext cx="3210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solidFill>
                  <a:srgbClr val="0070C0"/>
                </a:solidFill>
              </a:rPr>
              <a:t>Einstein, Ashton Matter</a:t>
            </a:r>
            <a:endParaRPr lang="en-US" sz="2400" b="1" i="1" dirty="0">
              <a:solidFill>
                <a:srgbClr val="0070C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246142" y="2229539"/>
            <a:ext cx="2788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Grade 04, Elementary, New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508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-16671" y="0"/>
            <a:ext cx="12221734" cy="106001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2685551" y="169593"/>
            <a:ext cx="2880" cy="647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063352" y="667787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591514" y="693187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619611" y="678431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560" y="191188"/>
            <a:ext cx="565586" cy="56558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2838369" y="262570"/>
            <a:ext cx="19315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Accounting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1110" y="6411184"/>
            <a:ext cx="3339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Fiore del Carmelo Enrollment System v.01.1 (2016)</a:t>
            </a:r>
            <a:endParaRPr lang="en-US" sz="1200" dirty="0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05" y="214875"/>
            <a:ext cx="493840" cy="49384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261" y="221687"/>
            <a:ext cx="535703" cy="510121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-3608" y="1061965"/>
            <a:ext cx="12192000" cy="53349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2406151" y="1193800"/>
            <a:ext cx="0" cy="509270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51745" y="1757859"/>
            <a:ext cx="2284172" cy="47206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Receipts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0165" y="1193800"/>
            <a:ext cx="2284172" cy="47206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Make Payment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489699" y="1195958"/>
            <a:ext cx="3584491" cy="19401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7" name="Rectangle 126"/>
          <p:cNvSpPr/>
          <p:nvPr/>
        </p:nvSpPr>
        <p:spPr>
          <a:xfrm>
            <a:off x="2476386" y="3188241"/>
            <a:ext cx="3597803" cy="16067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TextBox 138"/>
          <p:cNvSpPr txBox="1"/>
          <p:nvPr/>
        </p:nvSpPr>
        <p:spPr>
          <a:xfrm>
            <a:off x="2458221" y="1625932"/>
            <a:ext cx="1460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Tuition Fee for </a:t>
            </a:r>
            <a:endParaRPr lang="en-US" sz="1600" b="1" dirty="0">
              <a:solidFill>
                <a:srgbClr val="0070C0"/>
              </a:solidFill>
            </a:endParaRPr>
          </a:p>
        </p:txBody>
      </p:sp>
      <p:pic>
        <p:nvPicPr>
          <p:cNvPr id="152" name="Picture 15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2" y="70990"/>
            <a:ext cx="875661" cy="946605"/>
          </a:xfrm>
          <a:prstGeom prst="rect">
            <a:avLst/>
          </a:prstGeom>
        </p:spPr>
      </p:pic>
      <p:sp>
        <p:nvSpPr>
          <p:cNvPr id="164" name="Rectangle 163"/>
          <p:cNvSpPr/>
          <p:nvPr/>
        </p:nvSpPr>
        <p:spPr>
          <a:xfrm>
            <a:off x="59186" y="2320316"/>
            <a:ext cx="2284172" cy="472068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Create Fees</a:t>
            </a:r>
            <a:endParaRPr lang="en-US" dirty="0">
              <a:solidFill>
                <a:srgbClr val="0070C0"/>
              </a:solidFill>
            </a:endParaRPr>
          </a:p>
        </p:txBody>
      </p:sp>
      <p:grpSp>
        <p:nvGrpSpPr>
          <p:cNvPr id="132" name="Group 131"/>
          <p:cNvGrpSpPr/>
          <p:nvPr/>
        </p:nvGrpSpPr>
        <p:grpSpPr>
          <a:xfrm>
            <a:off x="2489699" y="1263741"/>
            <a:ext cx="3241974" cy="332186"/>
            <a:chOff x="2574369" y="1280570"/>
            <a:chExt cx="3241974" cy="332186"/>
          </a:xfrm>
        </p:grpSpPr>
        <p:sp>
          <p:nvSpPr>
            <p:cNvPr id="145" name="Rectangle 144"/>
            <p:cNvSpPr/>
            <p:nvPr/>
          </p:nvSpPr>
          <p:spPr>
            <a:xfrm>
              <a:off x="3626877" y="1313656"/>
              <a:ext cx="802484" cy="2473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2574369" y="1289591"/>
              <a:ext cx="109520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b="1" dirty="0" smtClean="0">
                  <a:solidFill>
                    <a:srgbClr val="0070C0"/>
                  </a:solidFill>
                </a:rPr>
                <a:t>School Year</a:t>
              </a:r>
              <a:endParaRPr lang="en-US" sz="1500" b="1" dirty="0">
                <a:solidFill>
                  <a:srgbClr val="0070C0"/>
                </a:solidFill>
              </a:endParaRPr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5013859" y="1313656"/>
              <a:ext cx="802484" cy="2473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4532702" y="1280570"/>
              <a:ext cx="34791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>
                  <a:solidFill>
                    <a:srgbClr val="0070C0"/>
                  </a:solidFill>
                </a:rPr>
                <a:t>to</a:t>
              </a:r>
              <a:endParaRPr lang="en-US" sz="1500" dirty="0">
                <a:solidFill>
                  <a:srgbClr val="0070C0"/>
                </a:solidFill>
              </a:endParaRPr>
            </a:p>
          </p:txBody>
        </p:sp>
        <p:sp>
          <p:nvSpPr>
            <p:cNvPr id="168" name="Isosceles Triangle 167"/>
            <p:cNvSpPr/>
            <p:nvPr/>
          </p:nvSpPr>
          <p:spPr>
            <a:xfrm rot="10800000">
              <a:off x="4234712" y="1384133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Isosceles Triangle 168"/>
            <p:cNvSpPr/>
            <p:nvPr/>
          </p:nvSpPr>
          <p:spPr>
            <a:xfrm rot="10800000">
              <a:off x="5631051" y="1393165"/>
              <a:ext cx="133940" cy="1053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0" name="Straight Connector 169"/>
            <p:cNvCxnSpPr/>
            <p:nvPr/>
          </p:nvCxnSpPr>
          <p:spPr>
            <a:xfrm>
              <a:off x="4185783" y="1325399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>
              <a:off x="5560255" y="1335166"/>
              <a:ext cx="0" cy="22070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2" name="Rectangle 171"/>
          <p:cNvSpPr/>
          <p:nvPr/>
        </p:nvSpPr>
        <p:spPr>
          <a:xfrm>
            <a:off x="6144425" y="1188553"/>
            <a:ext cx="5860986" cy="44887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Rectangle 172"/>
          <p:cNvSpPr/>
          <p:nvPr/>
        </p:nvSpPr>
        <p:spPr>
          <a:xfrm>
            <a:off x="3830791" y="1629147"/>
            <a:ext cx="1878264" cy="3199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Elementary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8" name="Isosceles Triangle 177"/>
          <p:cNvSpPr/>
          <p:nvPr/>
        </p:nvSpPr>
        <p:spPr>
          <a:xfrm rot="10800000">
            <a:off x="5484112" y="1729635"/>
            <a:ext cx="151949" cy="14366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/>
          <p:nvPr/>
        </p:nvCxnSpPr>
        <p:spPr>
          <a:xfrm flipH="1">
            <a:off x="5386119" y="1629577"/>
            <a:ext cx="2382" cy="328429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TextBox 179"/>
          <p:cNvSpPr txBox="1"/>
          <p:nvPr/>
        </p:nvSpPr>
        <p:spPr>
          <a:xfrm>
            <a:off x="2590879" y="2032170"/>
            <a:ext cx="12535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Amount Php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3891505" y="2069718"/>
            <a:ext cx="1848812" cy="2674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chemeClr val="tx1"/>
                </a:solidFill>
              </a:rPr>
              <a:t>5,000.00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3829410" y="3215706"/>
            <a:ext cx="14013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Miscellaneous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2650396" y="3565081"/>
            <a:ext cx="11279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Item Name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830791" y="3568432"/>
            <a:ext cx="1715590" cy="2993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Computer Lab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2564196" y="4018006"/>
            <a:ext cx="12535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Amount Php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186" name="Rectangle 185"/>
          <p:cNvSpPr/>
          <p:nvPr/>
        </p:nvSpPr>
        <p:spPr>
          <a:xfrm>
            <a:off x="3802508" y="4056866"/>
            <a:ext cx="1743873" cy="2850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chemeClr val="tx1"/>
                </a:solidFill>
              </a:rPr>
              <a:t>200.00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7" name="Rectangle 186"/>
          <p:cNvSpPr/>
          <p:nvPr/>
        </p:nvSpPr>
        <p:spPr>
          <a:xfrm>
            <a:off x="2485436" y="4857261"/>
            <a:ext cx="3588753" cy="16113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" name="TextBox 187"/>
          <p:cNvSpPr txBox="1"/>
          <p:nvPr/>
        </p:nvSpPr>
        <p:spPr>
          <a:xfrm>
            <a:off x="4055062" y="4902541"/>
            <a:ext cx="7608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Others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2650396" y="5213851"/>
            <a:ext cx="11279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Item Name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190" name="Rectangle 189"/>
          <p:cNvSpPr/>
          <p:nvPr/>
        </p:nvSpPr>
        <p:spPr>
          <a:xfrm>
            <a:off x="3821875" y="5198136"/>
            <a:ext cx="1839762" cy="31192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T-shirt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1" name="TextBox 190"/>
          <p:cNvSpPr txBox="1"/>
          <p:nvPr/>
        </p:nvSpPr>
        <p:spPr>
          <a:xfrm>
            <a:off x="2590879" y="5609644"/>
            <a:ext cx="12535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Amount Php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3817744" y="5590910"/>
            <a:ext cx="1834661" cy="3597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chemeClr val="tx1"/>
                </a:solidFill>
              </a:rPr>
              <a:t>200.00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3" name="TextBox 192"/>
          <p:cNvSpPr txBox="1"/>
          <p:nvPr/>
        </p:nvSpPr>
        <p:spPr>
          <a:xfrm>
            <a:off x="4550649" y="2766659"/>
            <a:ext cx="533257" cy="276999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400" dirty="0" smtClean="0">
              <a:solidFill>
                <a:schemeClr val="bg1"/>
              </a:solidFill>
            </a:endParaRPr>
          </a:p>
        </p:txBody>
      </p:sp>
      <p:sp>
        <p:nvSpPr>
          <p:cNvPr id="195" name="TextBox 194"/>
          <p:cNvSpPr txBox="1"/>
          <p:nvPr/>
        </p:nvSpPr>
        <p:spPr>
          <a:xfrm>
            <a:off x="3817644" y="2761517"/>
            <a:ext cx="533257" cy="276999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Clear</a:t>
            </a:r>
            <a:endParaRPr lang="en-US" sz="1400" dirty="0" smtClean="0">
              <a:solidFill>
                <a:schemeClr val="bg1"/>
              </a:solidFill>
            </a:endParaRPr>
          </a:p>
        </p:txBody>
      </p:sp>
      <p:sp>
        <p:nvSpPr>
          <p:cNvPr id="196" name="TextBox 195"/>
          <p:cNvSpPr txBox="1"/>
          <p:nvPr/>
        </p:nvSpPr>
        <p:spPr>
          <a:xfrm>
            <a:off x="4536219" y="4428337"/>
            <a:ext cx="533257" cy="276999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400" dirty="0" smtClean="0">
              <a:solidFill>
                <a:schemeClr val="bg1"/>
              </a:solidFill>
            </a:endParaRPr>
          </a:p>
        </p:txBody>
      </p:sp>
      <p:sp>
        <p:nvSpPr>
          <p:cNvPr id="197" name="TextBox 196"/>
          <p:cNvSpPr txBox="1"/>
          <p:nvPr/>
        </p:nvSpPr>
        <p:spPr>
          <a:xfrm>
            <a:off x="3803214" y="4423195"/>
            <a:ext cx="533257" cy="276999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Clear</a:t>
            </a:r>
            <a:endParaRPr lang="en-US" sz="1400" dirty="0" smtClean="0">
              <a:solidFill>
                <a:schemeClr val="bg1"/>
              </a:solidFill>
            </a:endParaRPr>
          </a:p>
        </p:txBody>
      </p:sp>
      <p:sp>
        <p:nvSpPr>
          <p:cNvPr id="198" name="TextBox 197"/>
          <p:cNvSpPr txBox="1"/>
          <p:nvPr/>
        </p:nvSpPr>
        <p:spPr>
          <a:xfrm>
            <a:off x="4536219" y="6065179"/>
            <a:ext cx="533257" cy="276999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400" dirty="0" smtClean="0">
              <a:solidFill>
                <a:schemeClr val="bg1"/>
              </a:solidFill>
            </a:endParaRPr>
          </a:p>
        </p:txBody>
      </p:sp>
      <p:sp>
        <p:nvSpPr>
          <p:cNvPr id="199" name="TextBox 198"/>
          <p:cNvSpPr txBox="1"/>
          <p:nvPr/>
        </p:nvSpPr>
        <p:spPr>
          <a:xfrm>
            <a:off x="3803214" y="6060037"/>
            <a:ext cx="533257" cy="276999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Clear</a:t>
            </a:r>
            <a:endParaRPr lang="en-US" sz="1400" dirty="0" smtClean="0">
              <a:solidFill>
                <a:schemeClr val="bg1"/>
              </a:solidFill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7526361"/>
              </p:ext>
            </p:extLst>
          </p:nvPr>
        </p:nvGraphicFramePr>
        <p:xfrm>
          <a:off x="6310864" y="1551105"/>
          <a:ext cx="5516772" cy="375371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58386">
                  <a:extLst>
                    <a:ext uri="{9D8B030D-6E8A-4147-A177-3AD203B41FA5}">
                      <a16:colId xmlns:a16="http://schemas.microsoft.com/office/drawing/2014/main" val="3959268489"/>
                    </a:ext>
                  </a:extLst>
                </a:gridCol>
                <a:gridCol w="2758386">
                  <a:extLst>
                    <a:ext uri="{9D8B030D-6E8A-4147-A177-3AD203B41FA5}">
                      <a16:colId xmlns:a16="http://schemas.microsoft.com/office/drawing/2014/main" val="3840446958"/>
                    </a:ext>
                  </a:extLst>
                </a:gridCol>
              </a:tblGrid>
              <a:tr h="4629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PARTICULAR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Amount Php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133831"/>
                  </a:ext>
                </a:extLst>
              </a:tr>
              <a:tr h="46297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Tuition Fee</a:t>
                      </a:r>
                      <a:endParaRPr lang="en-US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5,000.00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96424"/>
                  </a:ext>
                </a:extLst>
              </a:tr>
              <a:tr h="51288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Downpayment</a:t>
                      </a:r>
                      <a:endParaRPr lang="en-US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3,000.00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8757828"/>
                  </a:ext>
                </a:extLst>
              </a:tr>
              <a:tr h="46297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Miscellaneous :</a:t>
                      </a:r>
                      <a:endParaRPr lang="en-US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76742"/>
                  </a:ext>
                </a:extLst>
              </a:tr>
              <a:tr h="462976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Water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2295947"/>
                  </a:ext>
                </a:extLst>
              </a:tr>
              <a:tr h="462976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Computer Lab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200.00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11450"/>
                  </a:ext>
                </a:extLst>
              </a:tr>
              <a:tr h="46297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Others :</a:t>
                      </a:r>
                      <a:endParaRPr lang="en-US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249645"/>
                  </a:ext>
                </a:extLst>
              </a:tr>
              <a:tr h="462976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T-shirt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200.00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821842"/>
                  </a:ext>
                </a:extLst>
              </a:tr>
            </a:tbl>
          </a:graphicData>
        </a:graphic>
      </p:graphicFrame>
      <p:sp>
        <p:nvSpPr>
          <p:cNvPr id="200" name="TextBox 199"/>
          <p:cNvSpPr txBox="1"/>
          <p:nvPr/>
        </p:nvSpPr>
        <p:spPr>
          <a:xfrm>
            <a:off x="9588088" y="5795896"/>
            <a:ext cx="872089" cy="369332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Create</a:t>
            </a:r>
          </a:p>
        </p:txBody>
      </p:sp>
      <p:sp>
        <p:nvSpPr>
          <p:cNvPr id="201" name="TextBox 200"/>
          <p:cNvSpPr txBox="1"/>
          <p:nvPr/>
        </p:nvSpPr>
        <p:spPr>
          <a:xfrm>
            <a:off x="8468515" y="5789190"/>
            <a:ext cx="900976" cy="369332"/>
          </a:xfrm>
          <a:prstGeom prst="rect">
            <a:avLst/>
          </a:prstGeom>
          <a:solidFill>
            <a:srgbClr val="5A9BD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2" name="TextBox 201"/>
          <p:cNvSpPr txBox="1"/>
          <p:nvPr/>
        </p:nvSpPr>
        <p:spPr>
          <a:xfrm>
            <a:off x="7323178" y="1161627"/>
            <a:ext cx="3587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School Fees for </a:t>
            </a:r>
            <a:r>
              <a:rPr lang="en-US" b="1" i="1" dirty="0" smtClean="0">
                <a:solidFill>
                  <a:srgbClr val="0070C0"/>
                </a:solidFill>
              </a:rPr>
              <a:t>Elementary</a:t>
            </a:r>
            <a:r>
              <a:rPr lang="en-US" b="1" dirty="0" smtClean="0">
                <a:solidFill>
                  <a:srgbClr val="0070C0"/>
                </a:solidFill>
              </a:rPr>
              <a:t> Preview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2485436" y="2401627"/>
            <a:ext cx="14418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Downpayment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204" name="Rectangle 203"/>
          <p:cNvSpPr/>
          <p:nvPr/>
        </p:nvSpPr>
        <p:spPr>
          <a:xfrm>
            <a:off x="3871542" y="2411575"/>
            <a:ext cx="1848812" cy="2674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,000.00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10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0" y="1603597"/>
            <a:ext cx="12192000" cy="53995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129" name="Rectangle 128"/>
          <p:cNvSpPr/>
          <p:nvPr/>
        </p:nvSpPr>
        <p:spPr>
          <a:xfrm>
            <a:off x="105765" y="1648178"/>
            <a:ext cx="11812561" cy="1253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TextBox 129"/>
          <p:cNvSpPr txBox="1"/>
          <p:nvPr/>
        </p:nvSpPr>
        <p:spPr>
          <a:xfrm>
            <a:off x="10898029" y="6085813"/>
            <a:ext cx="872089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Save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9897239" y="6090235"/>
            <a:ext cx="90097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Clear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8906569" y="6092391"/>
            <a:ext cx="90097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208732" y="1838207"/>
            <a:ext cx="7743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Guardian</a:t>
            </a:r>
            <a:endParaRPr lang="en-US" sz="1200" b="1" dirty="0"/>
          </a:p>
        </p:txBody>
      </p:sp>
      <p:sp>
        <p:nvSpPr>
          <p:cNvPr id="134" name="TextBox 133"/>
          <p:cNvSpPr txBox="1"/>
          <p:nvPr/>
        </p:nvSpPr>
        <p:spPr>
          <a:xfrm>
            <a:off x="1231285" y="2084366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135" name="Rectangle 134"/>
          <p:cNvSpPr/>
          <p:nvPr/>
        </p:nvSpPr>
        <p:spPr>
          <a:xfrm>
            <a:off x="905695" y="1842908"/>
            <a:ext cx="1364269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/>
          <p:cNvSpPr txBox="1"/>
          <p:nvPr/>
        </p:nvSpPr>
        <p:spPr>
          <a:xfrm>
            <a:off x="2823043" y="2092668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137" name="TextBox 136"/>
          <p:cNvSpPr txBox="1"/>
          <p:nvPr/>
        </p:nvSpPr>
        <p:spPr>
          <a:xfrm>
            <a:off x="3945489" y="2091922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138" name="Rectangle 137"/>
          <p:cNvSpPr/>
          <p:nvPr/>
        </p:nvSpPr>
        <p:spPr>
          <a:xfrm>
            <a:off x="4035203" y="1842588"/>
            <a:ext cx="338170" cy="26266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2412209" y="1842589"/>
            <a:ext cx="1508423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TextBox 139"/>
          <p:cNvSpPr txBox="1"/>
          <p:nvPr/>
        </p:nvSpPr>
        <p:spPr>
          <a:xfrm>
            <a:off x="4415750" y="1830388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141" name="Rectangle 140"/>
          <p:cNvSpPr/>
          <p:nvPr/>
        </p:nvSpPr>
        <p:spPr>
          <a:xfrm>
            <a:off x="5320783" y="1855288"/>
            <a:ext cx="1364269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313864" y="2354977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143" name="Rectangle 142"/>
          <p:cNvSpPr/>
          <p:nvPr/>
        </p:nvSpPr>
        <p:spPr>
          <a:xfrm>
            <a:off x="1304557" y="2364189"/>
            <a:ext cx="838784" cy="2417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TextBox 143"/>
          <p:cNvSpPr txBox="1"/>
          <p:nvPr/>
        </p:nvSpPr>
        <p:spPr>
          <a:xfrm>
            <a:off x="2174280" y="2392271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145" name="Rectangle 144"/>
          <p:cNvSpPr/>
          <p:nvPr/>
        </p:nvSpPr>
        <p:spPr>
          <a:xfrm>
            <a:off x="2917805" y="2373287"/>
            <a:ext cx="1310147" cy="24685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TextBox 145"/>
          <p:cNvSpPr txBox="1"/>
          <p:nvPr/>
        </p:nvSpPr>
        <p:spPr>
          <a:xfrm>
            <a:off x="4376303" y="2343145"/>
            <a:ext cx="9825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Relationship</a:t>
            </a:r>
            <a:endParaRPr lang="en-US" sz="1200" b="1" dirty="0"/>
          </a:p>
        </p:txBody>
      </p:sp>
      <p:sp>
        <p:nvSpPr>
          <p:cNvPr id="147" name="Rectangle 146"/>
          <p:cNvSpPr/>
          <p:nvPr/>
        </p:nvSpPr>
        <p:spPr>
          <a:xfrm>
            <a:off x="5320782" y="2344017"/>
            <a:ext cx="1364269" cy="2523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/>
        </p:nvSpPr>
        <p:spPr>
          <a:xfrm>
            <a:off x="6994628" y="1890277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7150235" y="1773969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sp>
        <p:nvSpPr>
          <p:cNvPr id="150" name="Rectangle 149"/>
          <p:cNvSpPr/>
          <p:nvPr/>
        </p:nvSpPr>
        <p:spPr>
          <a:xfrm>
            <a:off x="115119" y="4428361"/>
            <a:ext cx="6903389" cy="11799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1" name="Rectangle 150"/>
          <p:cNvSpPr/>
          <p:nvPr/>
        </p:nvSpPr>
        <p:spPr>
          <a:xfrm>
            <a:off x="117028" y="2951535"/>
            <a:ext cx="6901480" cy="142102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2" name="TextBox 151"/>
          <p:cNvSpPr txBox="1"/>
          <p:nvPr/>
        </p:nvSpPr>
        <p:spPr>
          <a:xfrm>
            <a:off x="105765" y="3229125"/>
            <a:ext cx="127964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CURRICULUM</a:t>
            </a:r>
            <a:endParaRPr lang="en-US" sz="1500" b="1" dirty="0"/>
          </a:p>
        </p:txBody>
      </p:sp>
      <p:sp>
        <p:nvSpPr>
          <p:cNvPr id="153" name="Rectangle 152"/>
          <p:cNvSpPr/>
          <p:nvPr/>
        </p:nvSpPr>
        <p:spPr>
          <a:xfrm>
            <a:off x="1322473" y="3215894"/>
            <a:ext cx="1406044" cy="3140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2701048" y="3241213"/>
            <a:ext cx="7489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GRADE</a:t>
            </a:r>
            <a:endParaRPr lang="en-US" sz="1500" b="1" dirty="0"/>
          </a:p>
        </p:txBody>
      </p:sp>
      <p:sp>
        <p:nvSpPr>
          <p:cNvPr id="155" name="Rectangle 154"/>
          <p:cNvSpPr/>
          <p:nvPr/>
        </p:nvSpPr>
        <p:spPr>
          <a:xfrm>
            <a:off x="3415301" y="3215894"/>
            <a:ext cx="1202003" cy="3140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/>
          <p:cNvSpPr txBox="1"/>
          <p:nvPr/>
        </p:nvSpPr>
        <p:spPr>
          <a:xfrm>
            <a:off x="105765" y="2943858"/>
            <a:ext cx="22603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PREVIOUS YEAR RECORDS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4643907" y="3229125"/>
            <a:ext cx="87370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SECTION</a:t>
            </a:r>
            <a:endParaRPr lang="en-US" sz="1500" b="1" dirty="0"/>
          </a:p>
        </p:txBody>
      </p:sp>
      <p:sp>
        <p:nvSpPr>
          <p:cNvPr id="158" name="Rectangle 157"/>
          <p:cNvSpPr/>
          <p:nvPr/>
        </p:nvSpPr>
        <p:spPr>
          <a:xfrm>
            <a:off x="5491412" y="3235211"/>
            <a:ext cx="1410901" cy="3140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103532" y="3799769"/>
            <a:ext cx="209704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FINAL RATING AVERAGE</a:t>
            </a:r>
            <a:endParaRPr lang="en-US" sz="1500" b="1" dirty="0"/>
          </a:p>
        </p:txBody>
      </p:sp>
      <p:sp>
        <p:nvSpPr>
          <p:cNvPr id="172" name="Rectangle 171"/>
          <p:cNvSpPr/>
          <p:nvPr/>
        </p:nvSpPr>
        <p:spPr>
          <a:xfrm>
            <a:off x="2160725" y="3798029"/>
            <a:ext cx="1037581" cy="3140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/>
          <p:cNvSpPr/>
          <p:nvPr/>
        </p:nvSpPr>
        <p:spPr>
          <a:xfrm>
            <a:off x="7072818" y="2951534"/>
            <a:ext cx="4838996" cy="142102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4" name="Group 173"/>
          <p:cNvGrpSpPr/>
          <p:nvPr/>
        </p:nvGrpSpPr>
        <p:grpSpPr>
          <a:xfrm>
            <a:off x="7140339" y="3476908"/>
            <a:ext cx="3845562" cy="400110"/>
            <a:chOff x="7460695" y="3133668"/>
            <a:chExt cx="3845562" cy="400110"/>
          </a:xfrm>
          <a:solidFill>
            <a:schemeClr val="bg1">
              <a:lumMod val="85000"/>
            </a:schemeClr>
          </a:solidFill>
        </p:grpSpPr>
        <p:sp>
          <p:nvSpPr>
            <p:cNvPr id="175" name="TextBox 174"/>
            <p:cNvSpPr txBox="1"/>
            <p:nvPr/>
          </p:nvSpPr>
          <p:spPr>
            <a:xfrm>
              <a:off x="7460695" y="3133668"/>
              <a:ext cx="2818400" cy="40011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Eligible for Admission to </a:t>
              </a:r>
              <a:endParaRPr lang="en-US" sz="2000" b="1" dirty="0">
                <a:solidFill>
                  <a:srgbClr val="0070C0"/>
                </a:solidFill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10185922" y="3187300"/>
              <a:ext cx="1120335" cy="314053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7" name="TextBox 176"/>
          <p:cNvSpPr txBox="1"/>
          <p:nvPr/>
        </p:nvSpPr>
        <p:spPr>
          <a:xfrm>
            <a:off x="7131823" y="3069981"/>
            <a:ext cx="9783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REMARKS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3222614" y="3806887"/>
            <a:ext cx="91422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TEACHER</a:t>
            </a:r>
            <a:endParaRPr lang="en-US" sz="1500" b="1" dirty="0"/>
          </a:p>
        </p:txBody>
      </p:sp>
      <p:sp>
        <p:nvSpPr>
          <p:cNvPr id="179" name="Rectangle 178"/>
          <p:cNvSpPr/>
          <p:nvPr/>
        </p:nvSpPr>
        <p:spPr>
          <a:xfrm>
            <a:off x="4148102" y="3794228"/>
            <a:ext cx="2713964" cy="3140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/>
          <p:cNvSpPr/>
          <p:nvPr/>
        </p:nvSpPr>
        <p:spPr>
          <a:xfrm>
            <a:off x="8070938" y="3092461"/>
            <a:ext cx="1469374" cy="3140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/>
          <p:cNvSpPr txBox="1"/>
          <p:nvPr/>
        </p:nvSpPr>
        <p:spPr>
          <a:xfrm>
            <a:off x="7164236" y="3933594"/>
            <a:ext cx="130279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SCHOOL YEAR</a:t>
            </a:r>
            <a:endParaRPr lang="en-US" sz="1500" b="1" dirty="0"/>
          </a:p>
        </p:txBody>
      </p:sp>
      <p:sp>
        <p:nvSpPr>
          <p:cNvPr id="182" name="Rectangle 181"/>
          <p:cNvSpPr/>
          <p:nvPr/>
        </p:nvSpPr>
        <p:spPr>
          <a:xfrm>
            <a:off x="8467029" y="3930650"/>
            <a:ext cx="1073283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TextBox 182"/>
          <p:cNvSpPr txBox="1"/>
          <p:nvPr/>
        </p:nvSpPr>
        <p:spPr>
          <a:xfrm>
            <a:off x="9551946" y="3946698"/>
            <a:ext cx="40389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TO</a:t>
            </a:r>
            <a:endParaRPr lang="en-US" sz="1500" b="1" dirty="0"/>
          </a:p>
        </p:txBody>
      </p:sp>
      <p:sp>
        <p:nvSpPr>
          <p:cNvPr id="184" name="Rectangle 183"/>
          <p:cNvSpPr/>
          <p:nvPr/>
        </p:nvSpPr>
        <p:spPr>
          <a:xfrm>
            <a:off x="9916206" y="3930650"/>
            <a:ext cx="1073283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5" name="Group 184"/>
          <p:cNvGrpSpPr/>
          <p:nvPr/>
        </p:nvGrpSpPr>
        <p:grpSpPr>
          <a:xfrm>
            <a:off x="6513040" y="3793137"/>
            <a:ext cx="217476" cy="329774"/>
            <a:chOff x="4844107" y="1827175"/>
            <a:chExt cx="217476" cy="329774"/>
          </a:xfrm>
        </p:grpSpPr>
        <p:sp>
          <p:nvSpPr>
            <p:cNvPr id="198" name="Isosceles Triangle 197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2" name="Straight Connector 201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3" name="Group 202"/>
          <p:cNvGrpSpPr/>
          <p:nvPr/>
        </p:nvGrpSpPr>
        <p:grpSpPr>
          <a:xfrm>
            <a:off x="9278559" y="3918680"/>
            <a:ext cx="217476" cy="329774"/>
            <a:chOff x="4844107" y="1827175"/>
            <a:chExt cx="217476" cy="329774"/>
          </a:xfrm>
        </p:grpSpPr>
        <p:sp>
          <p:nvSpPr>
            <p:cNvPr id="204" name="Isosceles Triangle 203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6" name="Group 205"/>
          <p:cNvGrpSpPr/>
          <p:nvPr/>
        </p:nvGrpSpPr>
        <p:grpSpPr>
          <a:xfrm>
            <a:off x="10734712" y="3918368"/>
            <a:ext cx="217476" cy="329774"/>
            <a:chOff x="4844107" y="1827175"/>
            <a:chExt cx="217476" cy="329774"/>
          </a:xfrm>
        </p:grpSpPr>
        <p:sp>
          <p:nvSpPr>
            <p:cNvPr id="207" name="Isosceles Triangle 206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8" name="Straight Connector 207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" name="Group 208"/>
          <p:cNvGrpSpPr/>
          <p:nvPr/>
        </p:nvGrpSpPr>
        <p:grpSpPr>
          <a:xfrm>
            <a:off x="9278559" y="3095294"/>
            <a:ext cx="217476" cy="329774"/>
            <a:chOff x="4844107" y="1827175"/>
            <a:chExt cx="217476" cy="329774"/>
          </a:xfrm>
        </p:grpSpPr>
        <p:sp>
          <p:nvSpPr>
            <p:cNvPr id="210" name="Isosceles Triangle 209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1" name="Straight Connector 210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2" name="Rectangle 211"/>
          <p:cNvSpPr/>
          <p:nvPr/>
        </p:nvSpPr>
        <p:spPr>
          <a:xfrm>
            <a:off x="7065201" y="4438115"/>
            <a:ext cx="4922679" cy="11832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3" name="Picture 2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961160" y="2686714"/>
            <a:ext cx="4050520" cy="1818811"/>
          </a:xfrm>
          <a:prstGeom prst="rect">
            <a:avLst/>
          </a:prstGeom>
        </p:spPr>
      </p:pic>
      <p:sp>
        <p:nvSpPr>
          <p:cNvPr id="214" name="TextBox 213"/>
          <p:cNvSpPr txBox="1"/>
          <p:nvPr/>
        </p:nvSpPr>
        <p:spPr>
          <a:xfrm>
            <a:off x="7089634" y="4594852"/>
            <a:ext cx="14060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REGISTERED BY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15" name="Rectangle 214"/>
          <p:cNvSpPr/>
          <p:nvPr/>
        </p:nvSpPr>
        <p:spPr>
          <a:xfrm>
            <a:off x="8473918" y="4586152"/>
            <a:ext cx="1609282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6" name="Group 215"/>
          <p:cNvGrpSpPr/>
          <p:nvPr/>
        </p:nvGrpSpPr>
        <p:grpSpPr>
          <a:xfrm>
            <a:off x="9807545" y="4606309"/>
            <a:ext cx="217476" cy="329774"/>
            <a:chOff x="4844107" y="1827175"/>
            <a:chExt cx="217476" cy="329774"/>
          </a:xfrm>
        </p:grpSpPr>
        <p:sp>
          <p:nvSpPr>
            <p:cNvPr id="217" name="Isosceles Triangle 216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0" name="TextBox 219"/>
          <p:cNvSpPr txBox="1"/>
          <p:nvPr/>
        </p:nvSpPr>
        <p:spPr>
          <a:xfrm>
            <a:off x="7421041" y="5023988"/>
            <a:ext cx="150499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Date Today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21" name="Rectangle 220"/>
          <p:cNvSpPr/>
          <p:nvPr/>
        </p:nvSpPr>
        <p:spPr>
          <a:xfrm>
            <a:off x="8467029" y="5011176"/>
            <a:ext cx="1616171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TextBox 221"/>
          <p:cNvSpPr txBox="1"/>
          <p:nvPr/>
        </p:nvSpPr>
        <p:spPr>
          <a:xfrm>
            <a:off x="160224" y="4418728"/>
            <a:ext cx="218527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TUITION PAYMENT TERM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410883" y="4671403"/>
            <a:ext cx="20792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Current Year </a:t>
            </a:r>
            <a:r>
              <a:rPr lang="en-US" sz="1200" b="1" dirty="0" smtClean="0">
                <a:solidFill>
                  <a:srgbClr val="0070C0"/>
                </a:solidFill>
              </a:rPr>
              <a:t>(2014-2015) </a:t>
            </a:r>
            <a:r>
              <a:rPr lang="en-US" sz="1500" b="1" dirty="0" smtClean="0">
                <a:solidFill>
                  <a:srgbClr val="0070C0"/>
                </a:solidFill>
              </a:rPr>
              <a:t>:</a:t>
            </a:r>
            <a:endParaRPr lang="en-US" sz="1200" b="1" dirty="0">
              <a:solidFill>
                <a:srgbClr val="0070C0"/>
              </a:solidFill>
            </a:endParaRPr>
          </a:p>
        </p:txBody>
      </p:sp>
      <p:sp>
        <p:nvSpPr>
          <p:cNvPr id="262" name="TextBox 261"/>
          <p:cNvSpPr txBox="1"/>
          <p:nvPr/>
        </p:nvSpPr>
        <p:spPr>
          <a:xfrm>
            <a:off x="329900" y="5041440"/>
            <a:ext cx="216828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Previous Year </a:t>
            </a:r>
            <a:r>
              <a:rPr lang="en-US" sz="1200" b="1" dirty="0" smtClean="0">
                <a:solidFill>
                  <a:srgbClr val="0070C0"/>
                </a:solidFill>
              </a:rPr>
              <a:t>(2015-2016)</a:t>
            </a:r>
            <a:r>
              <a:rPr lang="en-US" sz="1500" b="1" dirty="0" smtClean="0">
                <a:solidFill>
                  <a:srgbClr val="0070C0"/>
                </a:solidFill>
              </a:rPr>
              <a:t> :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63" name="Rectangle 262"/>
          <p:cNvSpPr/>
          <p:nvPr/>
        </p:nvSpPr>
        <p:spPr>
          <a:xfrm>
            <a:off x="2439874" y="4771144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TextBox 263"/>
          <p:cNvSpPr txBox="1"/>
          <p:nvPr/>
        </p:nvSpPr>
        <p:spPr>
          <a:xfrm>
            <a:off x="2616151" y="4690423"/>
            <a:ext cx="86575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Monthly</a:t>
            </a:r>
            <a:endParaRPr lang="en-US" sz="1500" b="1" dirty="0"/>
          </a:p>
        </p:txBody>
      </p:sp>
      <p:sp>
        <p:nvSpPr>
          <p:cNvPr id="265" name="Rectangle 264"/>
          <p:cNvSpPr/>
          <p:nvPr/>
        </p:nvSpPr>
        <p:spPr>
          <a:xfrm>
            <a:off x="3637905" y="4777867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TextBox 265"/>
          <p:cNvSpPr txBox="1"/>
          <p:nvPr/>
        </p:nvSpPr>
        <p:spPr>
          <a:xfrm>
            <a:off x="3814182" y="4697146"/>
            <a:ext cx="95013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Quarterly</a:t>
            </a:r>
            <a:endParaRPr lang="en-US" sz="1500" b="1" dirty="0"/>
          </a:p>
        </p:txBody>
      </p:sp>
      <p:sp>
        <p:nvSpPr>
          <p:cNvPr id="267" name="Rectangle 266"/>
          <p:cNvSpPr/>
          <p:nvPr/>
        </p:nvSpPr>
        <p:spPr>
          <a:xfrm>
            <a:off x="4821754" y="4781477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TextBox 267"/>
          <p:cNvSpPr txBox="1"/>
          <p:nvPr/>
        </p:nvSpPr>
        <p:spPr>
          <a:xfrm>
            <a:off x="4998031" y="4700756"/>
            <a:ext cx="9733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Semestral</a:t>
            </a:r>
            <a:endParaRPr lang="en-US" sz="1500" b="1" dirty="0"/>
          </a:p>
        </p:txBody>
      </p:sp>
      <p:sp>
        <p:nvSpPr>
          <p:cNvPr id="269" name="Rectangle 268"/>
          <p:cNvSpPr/>
          <p:nvPr/>
        </p:nvSpPr>
        <p:spPr>
          <a:xfrm>
            <a:off x="6004140" y="4789543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TextBox 269"/>
          <p:cNvSpPr txBox="1"/>
          <p:nvPr/>
        </p:nvSpPr>
        <p:spPr>
          <a:xfrm>
            <a:off x="6180417" y="4708822"/>
            <a:ext cx="46839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Full</a:t>
            </a:r>
            <a:endParaRPr lang="en-US" sz="1500" b="1" dirty="0"/>
          </a:p>
        </p:txBody>
      </p:sp>
      <p:sp>
        <p:nvSpPr>
          <p:cNvPr id="271" name="Rectangle 270"/>
          <p:cNvSpPr/>
          <p:nvPr/>
        </p:nvSpPr>
        <p:spPr>
          <a:xfrm>
            <a:off x="2440898" y="5068867"/>
            <a:ext cx="1425010" cy="3140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Monthly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2" name="Rectangle 271"/>
          <p:cNvSpPr/>
          <p:nvPr/>
        </p:nvSpPr>
        <p:spPr>
          <a:xfrm>
            <a:off x="0" y="1136854"/>
            <a:ext cx="12192000" cy="45527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0" y="1226644"/>
            <a:ext cx="10561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FDCS Form 01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274" name="TextBox 273"/>
          <p:cNvSpPr txBox="1"/>
          <p:nvPr/>
        </p:nvSpPr>
        <p:spPr>
          <a:xfrm>
            <a:off x="1395414" y="1187009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New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2261364" y="1187009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Old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3057746" y="1180477"/>
            <a:ext cx="11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Transferee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1205612" y="1297432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2071562" y="1291964"/>
            <a:ext cx="189802" cy="17408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/>
          <p:cNvSpPr/>
          <p:nvPr/>
        </p:nvSpPr>
        <p:spPr>
          <a:xfrm>
            <a:off x="2867944" y="1284633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/>
        </p:nvSpPr>
        <p:spPr>
          <a:xfrm>
            <a:off x="0" y="0"/>
            <a:ext cx="12192000" cy="113190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1" name="Picture 28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" y="70870"/>
            <a:ext cx="1212009" cy="1156322"/>
          </a:xfrm>
          <a:prstGeom prst="rect">
            <a:avLst/>
          </a:prstGeom>
        </p:spPr>
      </p:pic>
      <p:sp>
        <p:nvSpPr>
          <p:cNvPr id="282" name="TextBox 281"/>
          <p:cNvSpPr txBox="1"/>
          <p:nvPr/>
        </p:nvSpPr>
        <p:spPr>
          <a:xfrm>
            <a:off x="1194810" y="137315"/>
            <a:ext cx="503054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Mother of Perpetual Help School</a:t>
            </a:r>
            <a:endParaRPr lang="en-US" sz="25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3" name="TextBox 282"/>
          <p:cNvSpPr txBox="1"/>
          <p:nvPr/>
        </p:nvSpPr>
        <p:spPr>
          <a:xfrm>
            <a:off x="1226725" y="476944"/>
            <a:ext cx="217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D966"/>
                </a:solidFill>
                <a:latin typeface="Monotype Corsiva" panose="03010101010201010101" pitchFamily="66" charset="0"/>
              </a:rPr>
              <a:t>Humility in Greatness</a:t>
            </a:r>
            <a:endParaRPr lang="en-US" sz="2000" dirty="0">
              <a:solidFill>
                <a:srgbClr val="FFD966"/>
              </a:solidFill>
              <a:latin typeface="Monotype Corsiva" panose="03010101010201010101" pitchFamily="66" charset="0"/>
            </a:endParaRPr>
          </a:p>
        </p:txBody>
      </p:sp>
      <p:sp>
        <p:nvSpPr>
          <p:cNvPr id="284" name="TextBox 283"/>
          <p:cNvSpPr txBox="1"/>
          <p:nvPr/>
        </p:nvSpPr>
        <p:spPr>
          <a:xfrm>
            <a:off x="1226725" y="830607"/>
            <a:ext cx="4027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D966"/>
                </a:solidFill>
              </a:rPr>
              <a:t>Iris St., Dahlia. West Fairview, Quezon City, 1118 Metro Manila</a:t>
            </a:r>
            <a:endParaRPr lang="en-US" sz="1200" dirty="0">
              <a:solidFill>
                <a:srgbClr val="FFD966"/>
              </a:solidFill>
            </a:endParaRPr>
          </a:p>
        </p:txBody>
      </p:sp>
      <p:cxnSp>
        <p:nvCxnSpPr>
          <p:cNvPr id="285" name="Straight Connector 284"/>
          <p:cNvCxnSpPr/>
          <p:nvPr/>
        </p:nvCxnSpPr>
        <p:spPr>
          <a:xfrm>
            <a:off x="6248534" y="58937"/>
            <a:ext cx="0" cy="970291"/>
          </a:xfrm>
          <a:prstGeom prst="line">
            <a:avLst/>
          </a:prstGeom>
          <a:ln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/>
          <p:cNvSpPr txBox="1"/>
          <p:nvPr/>
        </p:nvSpPr>
        <p:spPr>
          <a:xfrm>
            <a:off x="6257269" y="375842"/>
            <a:ext cx="2610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Student Registration</a:t>
            </a:r>
            <a:endParaRPr lang="en-US" sz="20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10019810" y="856470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8" name="TextBox 287"/>
          <p:cNvSpPr txBox="1"/>
          <p:nvPr/>
        </p:nvSpPr>
        <p:spPr>
          <a:xfrm>
            <a:off x="11547972" y="881870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9" name="TextBox 288"/>
          <p:cNvSpPr txBox="1"/>
          <p:nvPr/>
        </p:nvSpPr>
        <p:spPr>
          <a:xfrm>
            <a:off x="10576069" y="867114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290" name="Picture 289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018" y="379871"/>
            <a:ext cx="565586" cy="565586"/>
          </a:xfrm>
          <a:prstGeom prst="rect">
            <a:avLst/>
          </a:prstGeom>
        </p:spPr>
      </p:pic>
      <p:pic>
        <p:nvPicPr>
          <p:cNvPr id="291" name="Picture 290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063" y="403558"/>
            <a:ext cx="493840" cy="493840"/>
          </a:xfrm>
          <a:prstGeom prst="rect">
            <a:avLst/>
          </a:prstGeom>
        </p:spPr>
      </p:pic>
      <p:pic>
        <p:nvPicPr>
          <p:cNvPr id="292" name="Picture 291"/>
          <p:cNvPicPr>
            <a:picLocks noChangeAspect="1"/>
          </p:cNvPicPr>
          <p:nvPr/>
        </p:nvPicPr>
        <p:blipFill>
          <a:blip r:embed="rId7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719" y="410370"/>
            <a:ext cx="535703" cy="51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5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0" y="1603597"/>
            <a:ext cx="12192000" cy="53995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272" name="Rectangle 271"/>
          <p:cNvSpPr/>
          <p:nvPr/>
        </p:nvSpPr>
        <p:spPr>
          <a:xfrm>
            <a:off x="0" y="1136854"/>
            <a:ext cx="12192000" cy="45527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0" y="1226644"/>
            <a:ext cx="10561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FDCS Form 01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274" name="TextBox 273"/>
          <p:cNvSpPr txBox="1"/>
          <p:nvPr/>
        </p:nvSpPr>
        <p:spPr>
          <a:xfrm>
            <a:off x="1395414" y="1187009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New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2261364" y="1187009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Old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3057746" y="1180477"/>
            <a:ext cx="11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Transferee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1205612" y="1297432"/>
            <a:ext cx="189802" cy="174083"/>
          </a:xfrm>
          <a:prstGeom prst="rect">
            <a:avLst/>
          </a:prstGeom>
          <a:solidFill>
            <a:srgbClr val="5A9B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2071562" y="1291964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/>
          <p:cNvSpPr/>
          <p:nvPr/>
        </p:nvSpPr>
        <p:spPr>
          <a:xfrm>
            <a:off x="2867944" y="1284633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/>
        </p:nvSpPr>
        <p:spPr>
          <a:xfrm>
            <a:off x="0" y="0"/>
            <a:ext cx="12192000" cy="113190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1" name="Picture 28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" y="70870"/>
            <a:ext cx="1212009" cy="1156322"/>
          </a:xfrm>
          <a:prstGeom prst="rect">
            <a:avLst/>
          </a:prstGeom>
        </p:spPr>
      </p:pic>
      <p:sp>
        <p:nvSpPr>
          <p:cNvPr id="282" name="TextBox 281"/>
          <p:cNvSpPr txBox="1"/>
          <p:nvPr/>
        </p:nvSpPr>
        <p:spPr>
          <a:xfrm>
            <a:off x="1194810" y="137315"/>
            <a:ext cx="503054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Mother of Perpetual Help School</a:t>
            </a:r>
            <a:endParaRPr lang="en-US" sz="25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3" name="TextBox 282"/>
          <p:cNvSpPr txBox="1"/>
          <p:nvPr/>
        </p:nvSpPr>
        <p:spPr>
          <a:xfrm>
            <a:off x="1226725" y="476944"/>
            <a:ext cx="217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D966"/>
                </a:solidFill>
                <a:latin typeface="Monotype Corsiva" panose="03010101010201010101" pitchFamily="66" charset="0"/>
              </a:rPr>
              <a:t>Humility in Greatness</a:t>
            </a:r>
            <a:endParaRPr lang="en-US" sz="2000" dirty="0">
              <a:solidFill>
                <a:srgbClr val="FFD966"/>
              </a:solidFill>
              <a:latin typeface="Monotype Corsiva" panose="03010101010201010101" pitchFamily="66" charset="0"/>
            </a:endParaRPr>
          </a:p>
        </p:txBody>
      </p:sp>
      <p:sp>
        <p:nvSpPr>
          <p:cNvPr id="284" name="TextBox 283"/>
          <p:cNvSpPr txBox="1"/>
          <p:nvPr/>
        </p:nvSpPr>
        <p:spPr>
          <a:xfrm>
            <a:off x="1226725" y="830607"/>
            <a:ext cx="4027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D966"/>
                </a:solidFill>
              </a:rPr>
              <a:t>Iris St., Dahlia. West Fairview, Quezon City, 1118 Metro Manila</a:t>
            </a:r>
            <a:endParaRPr lang="en-US" sz="1200" dirty="0">
              <a:solidFill>
                <a:srgbClr val="FFD966"/>
              </a:solidFill>
            </a:endParaRPr>
          </a:p>
        </p:txBody>
      </p:sp>
      <p:cxnSp>
        <p:nvCxnSpPr>
          <p:cNvPr id="285" name="Straight Connector 284"/>
          <p:cNvCxnSpPr/>
          <p:nvPr/>
        </p:nvCxnSpPr>
        <p:spPr>
          <a:xfrm>
            <a:off x="6248534" y="58937"/>
            <a:ext cx="0" cy="970291"/>
          </a:xfrm>
          <a:prstGeom prst="line">
            <a:avLst/>
          </a:prstGeom>
          <a:ln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/>
          <p:cNvSpPr txBox="1"/>
          <p:nvPr/>
        </p:nvSpPr>
        <p:spPr>
          <a:xfrm>
            <a:off x="6257269" y="375842"/>
            <a:ext cx="2610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Student Registration</a:t>
            </a:r>
            <a:endParaRPr lang="en-US" sz="20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10019810" y="856470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8" name="TextBox 287"/>
          <p:cNvSpPr txBox="1"/>
          <p:nvPr/>
        </p:nvSpPr>
        <p:spPr>
          <a:xfrm>
            <a:off x="11547972" y="881870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9" name="TextBox 288"/>
          <p:cNvSpPr txBox="1"/>
          <p:nvPr/>
        </p:nvSpPr>
        <p:spPr>
          <a:xfrm>
            <a:off x="10576069" y="867114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290" name="Picture 28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018" y="379871"/>
            <a:ext cx="565586" cy="565586"/>
          </a:xfrm>
          <a:prstGeom prst="rect">
            <a:avLst/>
          </a:prstGeom>
        </p:spPr>
      </p:pic>
      <p:pic>
        <p:nvPicPr>
          <p:cNvPr id="291" name="Picture 290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063" y="403558"/>
            <a:ext cx="493840" cy="493840"/>
          </a:xfrm>
          <a:prstGeom prst="rect">
            <a:avLst/>
          </a:prstGeom>
        </p:spPr>
      </p:pic>
      <p:pic>
        <p:nvPicPr>
          <p:cNvPr id="292" name="Picture 291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719" y="410370"/>
            <a:ext cx="535703" cy="510121"/>
          </a:xfrm>
          <a:prstGeom prst="rect">
            <a:avLst/>
          </a:prstGeom>
        </p:spPr>
      </p:pic>
      <p:grpSp>
        <p:nvGrpSpPr>
          <p:cNvPr id="101" name="Group 100"/>
          <p:cNvGrpSpPr/>
          <p:nvPr/>
        </p:nvGrpSpPr>
        <p:grpSpPr>
          <a:xfrm>
            <a:off x="2213061" y="2257534"/>
            <a:ext cx="3213376" cy="3957895"/>
            <a:chOff x="50524" y="1590567"/>
            <a:chExt cx="3213376" cy="3461989"/>
          </a:xfrm>
        </p:grpSpPr>
        <p:sp>
          <p:nvSpPr>
            <p:cNvPr id="102" name="Rectangle 101"/>
            <p:cNvSpPr/>
            <p:nvPr/>
          </p:nvSpPr>
          <p:spPr>
            <a:xfrm>
              <a:off x="136278" y="1590567"/>
              <a:ext cx="3127622" cy="34619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3" name="Group 102"/>
            <p:cNvGrpSpPr/>
            <p:nvPr/>
          </p:nvGrpSpPr>
          <p:grpSpPr>
            <a:xfrm>
              <a:off x="166091" y="1613508"/>
              <a:ext cx="2853406" cy="3257303"/>
              <a:chOff x="102591" y="1613508"/>
              <a:chExt cx="2853406" cy="3257303"/>
            </a:xfrm>
          </p:grpSpPr>
          <p:sp>
            <p:nvSpPr>
              <p:cNvPr id="127" name="TextBox 126"/>
              <p:cNvSpPr txBox="1"/>
              <p:nvPr/>
            </p:nvSpPr>
            <p:spPr>
              <a:xfrm>
                <a:off x="102591" y="1613508"/>
                <a:ext cx="102085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Last Name</a:t>
                </a:r>
                <a:endParaRPr lang="en-US" sz="1500" b="1" dirty="0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1160775" y="1668621"/>
                <a:ext cx="1795222" cy="296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1160775" y="4574011"/>
                <a:ext cx="1795222" cy="296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>
              <a:off x="143668" y="2021805"/>
              <a:ext cx="2875829" cy="323165"/>
              <a:chOff x="102591" y="1613508"/>
              <a:chExt cx="2582960" cy="323165"/>
            </a:xfrm>
          </p:grpSpPr>
          <p:sp>
            <p:nvSpPr>
              <p:cNvPr id="125" name="TextBox 124"/>
              <p:cNvSpPr txBox="1"/>
              <p:nvPr/>
            </p:nvSpPr>
            <p:spPr>
              <a:xfrm>
                <a:off x="102591" y="1613508"/>
                <a:ext cx="939239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First Name</a:t>
                </a:r>
                <a:endParaRPr lang="en-US" sz="1500" b="1" dirty="0"/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1056187" y="1630521"/>
                <a:ext cx="1629364" cy="30330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" name="Group 104"/>
            <p:cNvGrpSpPr/>
            <p:nvPr/>
          </p:nvGrpSpPr>
          <p:grpSpPr>
            <a:xfrm>
              <a:off x="119119" y="2417931"/>
              <a:ext cx="2900379" cy="333429"/>
              <a:chOff x="116772" y="1630521"/>
              <a:chExt cx="2568779" cy="333429"/>
            </a:xfrm>
          </p:grpSpPr>
          <p:sp>
            <p:nvSpPr>
              <p:cNvPr id="123" name="TextBox 122"/>
              <p:cNvSpPr txBox="1"/>
              <p:nvPr/>
            </p:nvSpPr>
            <p:spPr>
              <a:xfrm>
                <a:off x="116772" y="1640785"/>
                <a:ext cx="112045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Middle Name</a:t>
                </a:r>
                <a:endParaRPr lang="en-US" sz="1500" b="1" dirty="0"/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1220187" y="1630521"/>
                <a:ext cx="1465364" cy="30993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497600" y="2837423"/>
              <a:ext cx="2527152" cy="1569014"/>
              <a:chOff x="656979" y="1630521"/>
              <a:chExt cx="2479213" cy="1569014"/>
            </a:xfrm>
          </p:grpSpPr>
          <p:sp>
            <p:nvSpPr>
              <p:cNvPr id="118" name="TextBox 117"/>
              <p:cNvSpPr txBox="1"/>
              <p:nvPr/>
            </p:nvSpPr>
            <p:spPr>
              <a:xfrm>
                <a:off x="656979" y="1640444"/>
                <a:ext cx="47961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Age</a:t>
                </a:r>
                <a:endParaRPr lang="en-US" sz="1500" b="1" dirty="0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1132254" y="1630521"/>
                <a:ext cx="722625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1211127" y="2889969"/>
                <a:ext cx="564912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1891203" y="2890897"/>
                <a:ext cx="564912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2571280" y="2891825"/>
                <a:ext cx="564912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/>
            <p:cNvGrpSpPr/>
            <p:nvPr/>
          </p:nvGrpSpPr>
          <p:grpSpPr>
            <a:xfrm>
              <a:off x="1749219" y="2809651"/>
              <a:ext cx="1270279" cy="335482"/>
              <a:chOff x="298541" y="1602003"/>
              <a:chExt cx="1246181" cy="335482"/>
            </a:xfrm>
          </p:grpSpPr>
          <p:sp>
            <p:nvSpPr>
              <p:cNvPr id="116" name="TextBox 115"/>
              <p:cNvSpPr txBox="1"/>
              <p:nvPr/>
            </p:nvSpPr>
            <p:spPr>
              <a:xfrm>
                <a:off x="298541" y="1602003"/>
                <a:ext cx="44869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Sex</a:t>
                </a:r>
                <a:endParaRPr lang="en-US" sz="1500" b="1" dirty="0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739497" y="1629775"/>
                <a:ext cx="805225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8" name="Group 107"/>
            <p:cNvGrpSpPr/>
            <p:nvPr/>
          </p:nvGrpSpPr>
          <p:grpSpPr>
            <a:xfrm>
              <a:off x="311645" y="3264724"/>
              <a:ext cx="2713133" cy="333172"/>
              <a:chOff x="323191" y="1610459"/>
              <a:chExt cx="2713133" cy="333172"/>
            </a:xfrm>
          </p:grpSpPr>
          <p:sp>
            <p:nvSpPr>
              <p:cNvPr id="114" name="TextBox 113"/>
              <p:cNvSpPr txBox="1"/>
              <p:nvPr/>
            </p:nvSpPr>
            <p:spPr>
              <a:xfrm>
                <a:off x="323191" y="1610459"/>
                <a:ext cx="824649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Religion</a:t>
                </a:r>
                <a:endParaRPr lang="en-US" sz="1500" b="1" dirty="0"/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1406960" y="1640323"/>
                <a:ext cx="1629364" cy="30330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99980" y="3684670"/>
              <a:ext cx="2924771" cy="323165"/>
              <a:chOff x="116846" y="1625006"/>
              <a:chExt cx="2568705" cy="323165"/>
            </a:xfrm>
          </p:grpSpPr>
          <p:sp>
            <p:nvSpPr>
              <p:cNvPr id="112" name="TextBox 111"/>
              <p:cNvSpPr txBox="1"/>
              <p:nvPr/>
            </p:nvSpPr>
            <p:spPr>
              <a:xfrm>
                <a:off x="116846" y="1625006"/>
                <a:ext cx="94055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Nationality</a:t>
                </a:r>
                <a:endParaRPr lang="en-US" sz="1500" b="1" dirty="0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1087876" y="1630521"/>
                <a:ext cx="1597675" cy="282964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0" name="TextBox 109"/>
            <p:cNvSpPr txBox="1"/>
            <p:nvPr/>
          </p:nvSpPr>
          <p:spPr>
            <a:xfrm>
              <a:off x="139803" y="4147173"/>
              <a:ext cx="10021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Date of Birth</a:t>
              </a:r>
              <a:endParaRPr lang="en-US" sz="1200" b="1" dirty="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50524" y="4560829"/>
              <a:ext cx="124906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 smtClean="0"/>
                <a:t>Place of Birth</a:t>
              </a:r>
              <a:endParaRPr lang="en-US" sz="1500" b="1" dirty="0"/>
            </a:p>
          </p:txBody>
        </p:sp>
      </p:grpSp>
      <p:sp>
        <p:nvSpPr>
          <p:cNvPr id="161" name="Rectangle 160"/>
          <p:cNvSpPr/>
          <p:nvPr/>
        </p:nvSpPr>
        <p:spPr>
          <a:xfrm>
            <a:off x="5486116" y="2264241"/>
            <a:ext cx="6485818" cy="10230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2" name="TextBox 161"/>
          <p:cNvSpPr txBox="1"/>
          <p:nvPr/>
        </p:nvSpPr>
        <p:spPr>
          <a:xfrm>
            <a:off x="5486115" y="2224098"/>
            <a:ext cx="13382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Home Address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5516994" y="2551845"/>
            <a:ext cx="11545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Room/ House #</a:t>
            </a:r>
            <a:endParaRPr lang="en-US" sz="1200" dirty="0"/>
          </a:p>
        </p:txBody>
      </p:sp>
      <p:sp>
        <p:nvSpPr>
          <p:cNvPr id="164" name="Rectangle 163"/>
          <p:cNvSpPr/>
          <p:nvPr/>
        </p:nvSpPr>
        <p:spPr>
          <a:xfrm>
            <a:off x="6611853" y="2587432"/>
            <a:ext cx="441200" cy="2356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/>
          <p:cNvSpPr txBox="1"/>
          <p:nvPr/>
        </p:nvSpPr>
        <p:spPr>
          <a:xfrm>
            <a:off x="7081265" y="2569927"/>
            <a:ext cx="5616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Street</a:t>
            </a:r>
            <a:endParaRPr lang="en-US" sz="1200" dirty="0"/>
          </a:p>
        </p:txBody>
      </p:sp>
      <p:sp>
        <p:nvSpPr>
          <p:cNvPr id="166" name="Rectangle 165"/>
          <p:cNvSpPr/>
          <p:nvPr/>
        </p:nvSpPr>
        <p:spPr>
          <a:xfrm>
            <a:off x="7614169" y="2587291"/>
            <a:ext cx="1145327" cy="2564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TextBox 166"/>
          <p:cNvSpPr txBox="1"/>
          <p:nvPr/>
        </p:nvSpPr>
        <p:spPr>
          <a:xfrm>
            <a:off x="8835715" y="2573297"/>
            <a:ext cx="896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Brgy./Subd.</a:t>
            </a:r>
            <a:endParaRPr lang="en-US" sz="1200" dirty="0"/>
          </a:p>
        </p:txBody>
      </p:sp>
      <p:sp>
        <p:nvSpPr>
          <p:cNvPr id="168" name="Rectangle 167"/>
          <p:cNvSpPr/>
          <p:nvPr/>
        </p:nvSpPr>
        <p:spPr>
          <a:xfrm>
            <a:off x="9732692" y="2569927"/>
            <a:ext cx="2068232" cy="2589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TextBox 168"/>
          <p:cNvSpPr txBox="1"/>
          <p:nvPr/>
        </p:nvSpPr>
        <p:spPr>
          <a:xfrm>
            <a:off x="5571459" y="2888981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City</a:t>
            </a:r>
            <a:endParaRPr lang="en-US" sz="1200" dirty="0"/>
          </a:p>
        </p:txBody>
      </p:sp>
      <p:sp>
        <p:nvSpPr>
          <p:cNvPr id="170" name="Rectangle 169"/>
          <p:cNvSpPr/>
          <p:nvPr/>
        </p:nvSpPr>
        <p:spPr>
          <a:xfrm>
            <a:off x="5949032" y="2906496"/>
            <a:ext cx="1449852" cy="2421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/>
          <p:cNvSpPr txBox="1"/>
          <p:nvPr/>
        </p:nvSpPr>
        <p:spPr>
          <a:xfrm>
            <a:off x="7423082" y="288827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Province</a:t>
            </a:r>
            <a:endParaRPr lang="en-US" sz="1200" dirty="0"/>
          </a:p>
        </p:txBody>
      </p:sp>
      <p:sp>
        <p:nvSpPr>
          <p:cNvPr id="186" name="Rectangle 185"/>
          <p:cNvSpPr/>
          <p:nvPr/>
        </p:nvSpPr>
        <p:spPr>
          <a:xfrm>
            <a:off x="8076208" y="2906496"/>
            <a:ext cx="1387597" cy="2495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TextBox 186"/>
          <p:cNvSpPr txBox="1"/>
          <p:nvPr/>
        </p:nvSpPr>
        <p:spPr>
          <a:xfrm>
            <a:off x="9450038" y="2882343"/>
            <a:ext cx="6809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Country</a:t>
            </a:r>
            <a:endParaRPr lang="en-US" sz="1200" dirty="0"/>
          </a:p>
        </p:txBody>
      </p:sp>
      <p:sp>
        <p:nvSpPr>
          <p:cNvPr id="188" name="Rectangle 187"/>
          <p:cNvSpPr/>
          <p:nvPr/>
        </p:nvSpPr>
        <p:spPr>
          <a:xfrm>
            <a:off x="10093300" y="2910010"/>
            <a:ext cx="1707623" cy="255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/>
          <p:nvPr/>
        </p:nvSpPr>
        <p:spPr>
          <a:xfrm>
            <a:off x="164636" y="1593586"/>
            <a:ext cx="2038732" cy="21619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0" name="Rectangle 189"/>
          <p:cNvSpPr/>
          <p:nvPr/>
        </p:nvSpPr>
        <p:spPr>
          <a:xfrm>
            <a:off x="232444" y="1600618"/>
            <a:ext cx="1776085" cy="17063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1" name="Rounded Rectangle 190"/>
          <p:cNvSpPr/>
          <p:nvPr/>
        </p:nvSpPr>
        <p:spPr>
          <a:xfrm>
            <a:off x="310823" y="3398549"/>
            <a:ext cx="823742" cy="22908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Camera</a:t>
            </a:r>
          </a:p>
        </p:txBody>
      </p:sp>
      <p:sp>
        <p:nvSpPr>
          <p:cNvPr id="192" name="Rounded Rectangle 191"/>
          <p:cNvSpPr/>
          <p:nvPr/>
        </p:nvSpPr>
        <p:spPr>
          <a:xfrm>
            <a:off x="1200323" y="3398549"/>
            <a:ext cx="886585" cy="22908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Add Image</a:t>
            </a:r>
          </a:p>
        </p:txBody>
      </p:sp>
      <p:pic>
        <p:nvPicPr>
          <p:cNvPr id="193" name="Picture 19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894" y="1632774"/>
            <a:ext cx="1786013" cy="1713336"/>
          </a:xfrm>
          <a:prstGeom prst="rect">
            <a:avLst/>
          </a:prstGeom>
        </p:spPr>
      </p:pic>
      <p:sp>
        <p:nvSpPr>
          <p:cNvPr id="194" name="Rectangle 193"/>
          <p:cNvSpPr/>
          <p:nvPr/>
        </p:nvSpPr>
        <p:spPr>
          <a:xfrm>
            <a:off x="2309931" y="1604637"/>
            <a:ext cx="9695479" cy="5791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5" name="TextBox 194"/>
          <p:cNvSpPr txBox="1"/>
          <p:nvPr/>
        </p:nvSpPr>
        <p:spPr>
          <a:xfrm>
            <a:off x="2297516" y="1681089"/>
            <a:ext cx="106311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Curriculum</a:t>
            </a:r>
            <a:endParaRPr lang="en-US" sz="1500" b="1" dirty="0"/>
          </a:p>
        </p:txBody>
      </p:sp>
      <p:sp>
        <p:nvSpPr>
          <p:cNvPr id="196" name="Rectangle 195"/>
          <p:cNvSpPr/>
          <p:nvPr/>
        </p:nvSpPr>
        <p:spPr>
          <a:xfrm>
            <a:off x="3291426" y="1690201"/>
            <a:ext cx="1406044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TextBox 196"/>
          <p:cNvSpPr txBox="1"/>
          <p:nvPr/>
        </p:nvSpPr>
        <p:spPr>
          <a:xfrm>
            <a:off x="6865930" y="1699415"/>
            <a:ext cx="11006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School Year</a:t>
            </a:r>
            <a:endParaRPr lang="en-US" sz="1500" b="1" dirty="0"/>
          </a:p>
        </p:txBody>
      </p:sp>
      <p:sp>
        <p:nvSpPr>
          <p:cNvPr id="199" name="Rectangle 198"/>
          <p:cNvSpPr/>
          <p:nvPr/>
        </p:nvSpPr>
        <p:spPr>
          <a:xfrm>
            <a:off x="7920829" y="1712726"/>
            <a:ext cx="841673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TextBox 199"/>
          <p:cNvSpPr txBox="1"/>
          <p:nvPr/>
        </p:nvSpPr>
        <p:spPr>
          <a:xfrm>
            <a:off x="8834230" y="1689788"/>
            <a:ext cx="40981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smtClean="0"/>
              <a:t>to</a:t>
            </a:r>
            <a:endParaRPr lang="en-US" sz="1500" b="1" dirty="0"/>
          </a:p>
        </p:txBody>
      </p:sp>
      <p:sp>
        <p:nvSpPr>
          <p:cNvPr id="201" name="Rectangle 200"/>
          <p:cNvSpPr/>
          <p:nvPr/>
        </p:nvSpPr>
        <p:spPr>
          <a:xfrm>
            <a:off x="9176391" y="1721064"/>
            <a:ext cx="855477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/>
          <p:cNvSpPr txBox="1"/>
          <p:nvPr/>
        </p:nvSpPr>
        <p:spPr>
          <a:xfrm>
            <a:off x="4811328" y="1689789"/>
            <a:ext cx="66454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Grade</a:t>
            </a:r>
            <a:endParaRPr lang="en-US" sz="1500" b="1" dirty="0"/>
          </a:p>
        </p:txBody>
      </p:sp>
      <p:sp>
        <p:nvSpPr>
          <p:cNvPr id="224" name="Rectangle 223"/>
          <p:cNvSpPr/>
          <p:nvPr/>
        </p:nvSpPr>
        <p:spPr>
          <a:xfrm>
            <a:off x="5423455" y="1707303"/>
            <a:ext cx="1410901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TextBox 224"/>
          <p:cNvSpPr txBox="1"/>
          <p:nvPr/>
        </p:nvSpPr>
        <p:spPr>
          <a:xfrm>
            <a:off x="3308673" y="1684801"/>
            <a:ext cx="11371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/>
              <a:t>Elementary</a:t>
            </a:r>
            <a:endParaRPr lang="en-US" sz="1500" dirty="0"/>
          </a:p>
        </p:txBody>
      </p:sp>
      <p:sp>
        <p:nvSpPr>
          <p:cNvPr id="226" name="Rectangle 225"/>
          <p:cNvSpPr/>
          <p:nvPr/>
        </p:nvSpPr>
        <p:spPr>
          <a:xfrm>
            <a:off x="150496" y="3811156"/>
            <a:ext cx="2057200" cy="24042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7" name="TextBox 226"/>
          <p:cNvSpPr txBox="1"/>
          <p:nvPr/>
        </p:nvSpPr>
        <p:spPr>
          <a:xfrm>
            <a:off x="114536" y="3786814"/>
            <a:ext cx="19280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Credentials Presented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28" name="Rectangle 227"/>
          <p:cNvSpPr/>
          <p:nvPr/>
        </p:nvSpPr>
        <p:spPr>
          <a:xfrm>
            <a:off x="5481597" y="3365309"/>
            <a:ext cx="6485818" cy="28501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9" name="TextBox 228"/>
          <p:cNvSpPr txBox="1"/>
          <p:nvPr/>
        </p:nvSpPr>
        <p:spPr>
          <a:xfrm>
            <a:off x="5475230" y="3348744"/>
            <a:ext cx="2642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Parents/ Guardian Information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5496898" y="3684556"/>
            <a:ext cx="5925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Father</a:t>
            </a:r>
            <a:endParaRPr lang="en-US" sz="1200" b="1" dirty="0"/>
          </a:p>
        </p:txBody>
      </p:sp>
      <p:sp>
        <p:nvSpPr>
          <p:cNvPr id="231" name="TextBox 230"/>
          <p:cNvSpPr txBox="1"/>
          <p:nvPr/>
        </p:nvSpPr>
        <p:spPr>
          <a:xfrm>
            <a:off x="6375294" y="3954518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232" name="Rectangle 231"/>
          <p:cNvSpPr/>
          <p:nvPr/>
        </p:nvSpPr>
        <p:spPr>
          <a:xfrm>
            <a:off x="6049704" y="3713060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TextBox 232"/>
          <p:cNvSpPr txBox="1"/>
          <p:nvPr/>
        </p:nvSpPr>
        <p:spPr>
          <a:xfrm>
            <a:off x="7903552" y="3962820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234" name="TextBox 233"/>
          <p:cNvSpPr txBox="1"/>
          <p:nvPr/>
        </p:nvSpPr>
        <p:spPr>
          <a:xfrm>
            <a:off x="8975198" y="3962074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235" name="Rectangle 234"/>
          <p:cNvSpPr/>
          <p:nvPr/>
        </p:nvSpPr>
        <p:spPr>
          <a:xfrm>
            <a:off x="9065999" y="3712741"/>
            <a:ext cx="376759" cy="24933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7492718" y="3712741"/>
            <a:ext cx="1508423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TextBox 236"/>
          <p:cNvSpPr txBox="1"/>
          <p:nvPr/>
        </p:nvSpPr>
        <p:spPr>
          <a:xfrm>
            <a:off x="9432759" y="3687840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238" name="Rectangle 237"/>
          <p:cNvSpPr/>
          <p:nvPr/>
        </p:nvSpPr>
        <p:spPr>
          <a:xfrm>
            <a:off x="10337792" y="3712740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TextBox 238"/>
          <p:cNvSpPr txBox="1"/>
          <p:nvPr/>
        </p:nvSpPr>
        <p:spPr>
          <a:xfrm>
            <a:off x="5488680" y="4726410"/>
            <a:ext cx="6703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Mother</a:t>
            </a:r>
            <a:endParaRPr lang="en-US" sz="1200" b="1" dirty="0"/>
          </a:p>
        </p:txBody>
      </p:sp>
      <p:sp>
        <p:nvSpPr>
          <p:cNvPr id="240" name="TextBox 239"/>
          <p:cNvSpPr txBox="1"/>
          <p:nvPr/>
        </p:nvSpPr>
        <p:spPr>
          <a:xfrm>
            <a:off x="6434613" y="4973866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241" name="Rectangle 240"/>
          <p:cNvSpPr/>
          <p:nvPr/>
        </p:nvSpPr>
        <p:spPr>
          <a:xfrm>
            <a:off x="6109023" y="4732408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TextBox 241"/>
          <p:cNvSpPr txBox="1"/>
          <p:nvPr/>
        </p:nvSpPr>
        <p:spPr>
          <a:xfrm>
            <a:off x="7962871" y="4982168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243" name="TextBox 242"/>
          <p:cNvSpPr txBox="1"/>
          <p:nvPr/>
        </p:nvSpPr>
        <p:spPr>
          <a:xfrm>
            <a:off x="9034517" y="4981422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244" name="Rectangle 243"/>
          <p:cNvSpPr/>
          <p:nvPr/>
        </p:nvSpPr>
        <p:spPr>
          <a:xfrm>
            <a:off x="9125319" y="4732088"/>
            <a:ext cx="338170" cy="2626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/>
          <p:cNvSpPr/>
          <p:nvPr/>
        </p:nvSpPr>
        <p:spPr>
          <a:xfrm>
            <a:off x="7552037" y="4732089"/>
            <a:ext cx="1508423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TextBox 245"/>
          <p:cNvSpPr txBox="1"/>
          <p:nvPr/>
        </p:nvSpPr>
        <p:spPr>
          <a:xfrm>
            <a:off x="9492078" y="4707188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247" name="Rectangle 246"/>
          <p:cNvSpPr/>
          <p:nvPr/>
        </p:nvSpPr>
        <p:spPr>
          <a:xfrm>
            <a:off x="10397111" y="4732088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TextBox 247"/>
          <p:cNvSpPr txBox="1"/>
          <p:nvPr/>
        </p:nvSpPr>
        <p:spPr>
          <a:xfrm>
            <a:off x="5530831" y="4189931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249" name="Rectangle 248"/>
          <p:cNvSpPr/>
          <p:nvPr/>
        </p:nvSpPr>
        <p:spPr>
          <a:xfrm>
            <a:off x="6503390" y="4225153"/>
            <a:ext cx="860739" cy="2001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TextBox 249"/>
          <p:cNvSpPr txBox="1"/>
          <p:nvPr/>
        </p:nvSpPr>
        <p:spPr>
          <a:xfrm>
            <a:off x="7358143" y="4204109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251" name="Rectangle 250"/>
          <p:cNvSpPr/>
          <p:nvPr/>
        </p:nvSpPr>
        <p:spPr>
          <a:xfrm>
            <a:off x="8116639" y="4234251"/>
            <a:ext cx="1310147" cy="2001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TextBox 251"/>
          <p:cNvSpPr txBox="1"/>
          <p:nvPr/>
        </p:nvSpPr>
        <p:spPr>
          <a:xfrm>
            <a:off x="5535325" y="5210848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253" name="Rectangle 252"/>
          <p:cNvSpPr/>
          <p:nvPr/>
        </p:nvSpPr>
        <p:spPr>
          <a:xfrm>
            <a:off x="6507884" y="5246070"/>
            <a:ext cx="860739" cy="2001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TextBox 253"/>
          <p:cNvSpPr txBox="1"/>
          <p:nvPr/>
        </p:nvSpPr>
        <p:spPr>
          <a:xfrm>
            <a:off x="7362637" y="5225026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255" name="Rectangle 254"/>
          <p:cNvSpPr/>
          <p:nvPr/>
        </p:nvSpPr>
        <p:spPr>
          <a:xfrm>
            <a:off x="8121133" y="5255168"/>
            <a:ext cx="1310147" cy="2001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/>
          <p:cNvSpPr/>
          <p:nvPr/>
        </p:nvSpPr>
        <p:spPr>
          <a:xfrm>
            <a:off x="251581" y="4148160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TextBox 256"/>
          <p:cNvSpPr txBox="1"/>
          <p:nvPr/>
        </p:nvSpPr>
        <p:spPr>
          <a:xfrm>
            <a:off x="384584" y="4059497"/>
            <a:ext cx="1770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Birth Certificate (Original </a:t>
            </a:r>
          </a:p>
          <a:p>
            <a:r>
              <a:rPr lang="en-US" sz="1200" dirty="0" smtClean="0"/>
              <a:t>&amp; 2 Photocopies)</a:t>
            </a:r>
            <a:endParaRPr lang="en-US" sz="1200" dirty="0"/>
          </a:p>
        </p:txBody>
      </p:sp>
      <p:sp>
        <p:nvSpPr>
          <p:cNvPr id="258" name="Rectangle 257"/>
          <p:cNvSpPr/>
          <p:nvPr/>
        </p:nvSpPr>
        <p:spPr>
          <a:xfrm>
            <a:off x="255165" y="4559343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TextBox 258"/>
          <p:cNvSpPr txBox="1"/>
          <p:nvPr/>
        </p:nvSpPr>
        <p:spPr>
          <a:xfrm>
            <a:off x="362820" y="4465553"/>
            <a:ext cx="15149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Baptismal Certificate </a:t>
            </a:r>
          </a:p>
          <a:p>
            <a:r>
              <a:rPr lang="en-US" sz="1200" dirty="0" smtClean="0"/>
              <a:t>Original </a:t>
            </a:r>
          </a:p>
          <a:p>
            <a:r>
              <a:rPr lang="en-US" sz="1200" dirty="0" smtClean="0"/>
              <a:t>&amp; 2 Photocopies)</a:t>
            </a:r>
            <a:endParaRPr lang="en-US" sz="1200" dirty="0"/>
          </a:p>
        </p:txBody>
      </p:sp>
      <p:sp>
        <p:nvSpPr>
          <p:cNvPr id="260" name="Rectangle 259"/>
          <p:cNvSpPr/>
          <p:nvPr/>
        </p:nvSpPr>
        <p:spPr>
          <a:xfrm>
            <a:off x="258822" y="5111837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TextBox 260"/>
          <p:cNvSpPr txBox="1"/>
          <p:nvPr/>
        </p:nvSpPr>
        <p:spPr>
          <a:xfrm>
            <a:off x="360462" y="5052843"/>
            <a:ext cx="13604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Medical Certificate</a:t>
            </a:r>
            <a:endParaRPr lang="en-US" sz="1200" dirty="0"/>
          </a:p>
        </p:txBody>
      </p:sp>
      <p:sp>
        <p:nvSpPr>
          <p:cNvPr id="293" name="Rectangle 292"/>
          <p:cNvSpPr/>
          <p:nvPr/>
        </p:nvSpPr>
        <p:spPr>
          <a:xfrm>
            <a:off x="254620" y="5322655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TextBox 293"/>
          <p:cNvSpPr txBox="1"/>
          <p:nvPr/>
        </p:nvSpPr>
        <p:spPr>
          <a:xfrm>
            <a:off x="365225" y="5266090"/>
            <a:ext cx="13880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2x2 ID pictures (2x)</a:t>
            </a:r>
            <a:endParaRPr lang="en-US" sz="1200" dirty="0"/>
          </a:p>
        </p:txBody>
      </p:sp>
      <p:sp>
        <p:nvSpPr>
          <p:cNvPr id="295" name="Rectangle 294"/>
          <p:cNvSpPr/>
          <p:nvPr/>
        </p:nvSpPr>
        <p:spPr>
          <a:xfrm>
            <a:off x="255165" y="5554164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TextBox 295"/>
          <p:cNvSpPr txBox="1"/>
          <p:nvPr/>
        </p:nvSpPr>
        <p:spPr>
          <a:xfrm>
            <a:off x="361977" y="5493537"/>
            <a:ext cx="9300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Report Card</a:t>
            </a:r>
            <a:endParaRPr lang="en-US" sz="1200" dirty="0"/>
          </a:p>
        </p:txBody>
      </p:sp>
      <p:sp>
        <p:nvSpPr>
          <p:cNvPr id="297" name="Rectangle 296"/>
          <p:cNvSpPr/>
          <p:nvPr/>
        </p:nvSpPr>
        <p:spPr>
          <a:xfrm>
            <a:off x="251536" y="5796808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TextBox 297"/>
          <p:cNvSpPr txBox="1"/>
          <p:nvPr/>
        </p:nvSpPr>
        <p:spPr>
          <a:xfrm>
            <a:off x="372446" y="5707652"/>
            <a:ext cx="1775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Certificate of Good Moral</a:t>
            </a:r>
          </a:p>
          <a:p>
            <a:r>
              <a:rPr lang="en-US" sz="1200" dirty="0" smtClean="0"/>
              <a:t>Character</a:t>
            </a:r>
            <a:endParaRPr lang="en-US" sz="1200" dirty="0"/>
          </a:p>
        </p:txBody>
      </p:sp>
      <p:pic>
        <p:nvPicPr>
          <p:cNvPr id="299" name="Picture 29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742800" y="2961969"/>
            <a:ext cx="4688109" cy="1818811"/>
          </a:xfrm>
          <a:prstGeom prst="rect">
            <a:avLst/>
          </a:prstGeom>
        </p:spPr>
      </p:pic>
      <p:sp>
        <p:nvSpPr>
          <p:cNvPr id="300" name="Rectangle 299"/>
          <p:cNvSpPr/>
          <p:nvPr/>
        </p:nvSpPr>
        <p:spPr>
          <a:xfrm>
            <a:off x="9587689" y="4259469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TextBox 300"/>
          <p:cNvSpPr txBox="1"/>
          <p:nvPr/>
        </p:nvSpPr>
        <p:spPr>
          <a:xfrm>
            <a:off x="9743296" y="4143161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sp>
        <p:nvSpPr>
          <p:cNvPr id="302" name="Rectangle 301"/>
          <p:cNvSpPr/>
          <p:nvPr/>
        </p:nvSpPr>
        <p:spPr>
          <a:xfrm>
            <a:off x="9595516" y="5270562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TextBox 302"/>
          <p:cNvSpPr txBox="1"/>
          <p:nvPr/>
        </p:nvSpPr>
        <p:spPr>
          <a:xfrm>
            <a:off x="9751123" y="5154254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grpSp>
        <p:nvGrpSpPr>
          <p:cNvPr id="304" name="Group 303"/>
          <p:cNvGrpSpPr/>
          <p:nvPr/>
        </p:nvGrpSpPr>
        <p:grpSpPr>
          <a:xfrm>
            <a:off x="4452139" y="1688294"/>
            <a:ext cx="217476" cy="329774"/>
            <a:chOff x="4477539" y="1700994"/>
            <a:chExt cx="217476" cy="329774"/>
          </a:xfrm>
        </p:grpSpPr>
        <p:sp>
          <p:nvSpPr>
            <p:cNvPr id="305" name="Isosceles Triangle 304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6" name="Straight Connector 305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7" name="Isosceles Triangle 306"/>
          <p:cNvSpPr/>
          <p:nvPr/>
        </p:nvSpPr>
        <p:spPr>
          <a:xfrm rot="10800000">
            <a:off x="6645148" y="1813810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8" name="Straight Connector 307"/>
          <p:cNvCxnSpPr/>
          <p:nvPr/>
        </p:nvCxnSpPr>
        <p:spPr>
          <a:xfrm>
            <a:off x="6584384" y="1700994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" name="Isosceles Triangle 308"/>
          <p:cNvSpPr/>
          <p:nvPr/>
        </p:nvSpPr>
        <p:spPr>
          <a:xfrm rot="10800000">
            <a:off x="8570408" y="1825102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0" name="Straight Connector 309"/>
          <p:cNvCxnSpPr/>
          <p:nvPr/>
        </p:nvCxnSpPr>
        <p:spPr>
          <a:xfrm>
            <a:off x="8509644" y="1712286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1" name="Isosceles Triangle 310"/>
          <p:cNvSpPr/>
          <p:nvPr/>
        </p:nvSpPr>
        <p:spPr>
          <a:xfrm rot="10800000">
            <a:off x="9826941" y="1843962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2" name="Straight Connector 311"/>
          <p:cNvCxnSpPr/>
          <p:nvPr/>
        </p:nvCxnSpPr>
        <p:spPr>
          <a:xfrm>
            <a:off x="9766177" y="1731146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3" name="Group 312"/>
          <p:cNvGrpSpPr/>
          <p:nvPr/>
        </p:nvGrpSpPr>
        <p:grpSpPr>
          <a:xfrm>
            <a:off x="4922738" y="3693970"/>
            <a:ext cx="217476" cy="329774"/>
            <a:chOff x="4477539" y="1700994"/>
            <a:chExt cx="217476" cy="329774"/>
          </a:xfrm>
        </p:grpSpPr>
        <p:sp>
          <p:nvSpPr>
            <p:cNvPr id="314" name="Isosceles Triangle 313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5" name="Straight Connector 314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6" name="Group 315"/>
          <p:cNvGrpSpPr/>
          <p:nvPr/>
        </p:nvGrpSpPr>
        <p:grpSpPr>
          <a:xfrm>
            <a:off x="3549135" y="5116414"/>
            <a:ext cx="217476" cy="329774"/>
            <a:chOff x="4477539" y="1700994"/>
            <a:chExt cx="217476" cy="329774"/>
          </a:xfrm>
        </p:grpSpPr>
        <p:sp>
          <p:nvSpPr>
            <p:cNvPr id="317" name="Isosceles Triangle 316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8" name="Straight Connector 317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9" name="Group 318"/>
          <p:cNvGrpSpPr/>
          <p:nvPr/>
        </p:nvGrpSpPr>
        <p:grpSpPr>
          <a:xfrm>
            <a:off x="4234663" y="5116414"/>
            <a:ext cx="217476" cy="329774"/>
            <a:chOff x="4477539" y="1700994"/>
            <a:chExt cx="217476" cy="329774"/>
          </a:xfrm>
        </p:grpSpPr>
        <p:sp>
          <p:nvSpPr>
            <p:cNvPr id="320" name="Isosceles Triangle 319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1" name="Straight Connector 320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2" name="Group 321"/>
          <p:cNvGrpSpPr/>
          <p:nvPr/>
        </p:nvGrpSpPr>
        <p:grpSpPr>
          <a:xfrm>
            <a:off x="4908051" y="5142064"/>
            <a:ext cx="217476" cy="329774"/>
            <a:chOff x="4477539" y="1700994"/>
            <a:chExt cx="217476" cy="329774"/>
          </a:xfrm>
        </p:grpSpPr>
        <p:sp>
          <p:nvSpPr>
            <p:cNvPr id="323" name="Isosceles Triangle 322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4" name="Straight Connector 323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8075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0" y="1603597"/>
            <a:ext cx="12192000" cy="53995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272" name="Rectangle 271"/>
          <p:cNvSpPr/>
          <p:nvPr/>
        </p:nvSpPr>
        <p:spPr>
          <a:xfrm>
            <a:off x="0" y="1136854"/>
            <a:ext cx="12192000" cy="45527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0" y="1226644"/>
            <a:ext cx="10561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FDCS Form 01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274" name="TextBox 273"/>
          <p:cNvSpPr txBox="1"/>
          <p:nvPr/>
        </p:nvSpPr>
        <p:spPr>
          <a:xfrm>
            <a:off x="1395414" y="1187009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New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2261364" y="1187009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Old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3057746" y="1180477"/>
            <a:ext cx="11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Transferee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1205612" y="1297432"/>
            <a:ext cx="189802" cy="174083"/>
          </a:xfrm>
          <a:prstGeom prst="rect">
            <a:avLst/>
          </a:prstGeom>
          <a:solidFill>
            <a:srgbClr val="5A9B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2071562" y="1291964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/>
          <p:cNvSpPr/>
          <p:nvPr/>
        </p:nvSpPr>
        <p:spPr>
          <a:xfrm>
            <a:off x="2867944" y="1284633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/>
        </p:nvSpPr>
        <p:spPr>
          <a:xfrm>
            <a:off x="0" y="0"/>
            <a:ext cx="12192000" cy="113190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1" name="Picture 28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" y="70870"/>
            <a:ext cx="1212009" cy="1156322"/>
          </a:xfrm>
          <a:prstGeom prst="rect">
            <a:avLst/>
          </a:prstGeom>
        </p:spPr>
      </p:pic>
      <p:sp>
        <p:nvSpPr>
          <p:cNvPr id="282" name="TextBox 281"/>
          <p:cNvSpPr txBox="1"/>
          <p:nvPr/>
        </p:nvSpPr>
        <p:spPr>
          <a:xfrm>
            <a:off x="1194810" y="137315"/>
            <a:ext cx="503054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Mother of Perpetual Help School</a:t>
            </a:r>
            <a:endParaRPr lang="en-US" sz="25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3" name="TextBox 282"/>
          <p:cNvSpPr txBox="1"/>
          <p:nvPr/>
        </p:nvSpPr>
        <p:spPr>
          <a:xfrm>
            <a:off x="1226725" y="476944"/>
            <a:ext cx="217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D966"/>
                </a:solidFill>
                <a:latin typeface="Monotype Corsiva" panose="03010101010201010101" pitchFamily="66" charset="0"/>
              </a:rPr>
              <a:t>Humility in Greatness</a:t>
            </a:r>
            <a:endParaRPr lang="en-US" sz="2000" dirty="0">
              <a:solidFill>
                <a:srgbClr val="FFD966"/>
              </a:solidFill>
              <a:latin typeface="Monotype Corsiva" panose="03010101010201010101" pitchFamily="66" charset="0"/>
            </a:endParaRPr>
          </a:p>
        </p:txBody>
      </p:sp>
      <p:sp>
        <p:nvSpPr>
          <p:cNvPr id="284" name="TextBox 283"/>
          <p:cNvSpPr txBox="1"/>
          <p:nvPr/>
        </p:nvSpPr>
        <p:spPr>
          <a:xfrm>
            <a:off x="1226725" y="830607"/>
            <a:ext cx="4027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D966"/>
                </a:solidFill>
              </a:rPr>
              <a:t>Iris St., Dahlia. West Fairview, Quezon City, 1118 Metro Manila</a:t>
            </a:r>
            <a:endParaRPr lang="en-US" sz="1200" dirty="0">
              <a:solidFill>
                <a:srgbClr val="FFD966"/>
              </a:solidFill>
            </a:endParaRPr>
          </a:p>
        </p:txBody>
      </p:sp>
      <p:cxnSp>
        <p:nvCxnSpPr>
          <p:cNvPr id="285" name="Straight Connector 284"/>
          <p:cNvCxnSpPr/>
          <p:nvPr/>
        </p:nvCxnSpPr>
        <p:spPr>
          <a:xfrm>
            <a:off x="6248534" y="58937"/>
            <a:ext cx="0" cy="970291"/>
          </a:xfrm>
          <a:prstGeom prst="line">
            <a:avLst/>
          </a:prstGeom>
          <a:ln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/>
          <p:cNvSpPr txBox="1"/>
          <p:nvPr/>
        </p:nvSpPr>
        <p:spPr>
          <a:xfrm>
            <a:off x="6257269" y="375842"/>
            <a:ext cx="2610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Student Registration</a:t>
            </a:r>
            <a:endParaRPr lang="en-US" sz="20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10019810" y="856470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8" name="TextBox 287"/>
          <p:cNvSpPr txBox="1"/>
          <p:nvPr/>
        </p:nvSpPr>
        <p:spPr>
          <a:xfrm>
            <a:off x="11547972" y="881870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9" name="TextBox 288"/>
          <p:cNvSpPr txBox="1"/>
          <p:nvPr/>
        </p:nvSpPr>
        <p:spPr>
          <a:xfrm>
            <a:off x="10576069" y="867114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290" name="Picture 28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018" y="379871"/>
            <a:ext cx="565586" cy="565586"/>
          </a:xfrm>
          <a:prstGeom prst="rect">
            <a:avLst/>
          </a:prstGeom>
        </p:spPr>
      </p:pic>
      <p:pic>
        <p:nvPicPr>
          <p:cNvPr id="291" name="Picture 290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063" y="403558"/>
            <a:ext cx="493840" cy="493840"/>
          </a:xfrm>
          <a:prstGeom prst="rect">
            <a:avLst/>
          </a:prstGeom>
        </p:spPr>
      </p:pic>
      <p:pic>
        <p:nvPicPr>
          <p:cNvPr id="292" name="Picture 291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719" y="410370"/>
            <a:ext cx="535703" cy="510121"/>
          </a:xfrm>
          <a:prstGeom prst="rect">
            <a:avLst/>
          </a:prstGeom>
        </p:spPr>
      </p:pic>
      <p:sp>
        <p:nvSpPr>
          <p:cNvPr id="212" name="Rectangle 211"/>
          <p:cNvSpPr/>
          <p:nvPr/>
        </p:nvSpPr>
        <p:spPr>
          <a:xfrm>
            <a:off x="105764" y="1648178"/>
            <a:ext cx="11812561" cy="1253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TextBox 212"/>
          <p:cNvSpPr txBox="1"/>
          <p:nvPr/>
        </p:nvSpPr>
        <p:spPr>
          <a:xfrm>
            <a:off x="10804289" y="5885726"/>
            <a:ext cx="872089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Save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9803499" y="5875634"/>
            <a:ext cx="90097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Clear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8812829" y="5863276"/>
            <a:ext cx="900976" cy="369332"/>
          </a:xfrm>
          <a:prstGeom prst="rect">
            <a:avLst/>
          </a:prstGeom>
          <a:solidFill>
            <a:srgbClr val="0070C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Cancel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208731" y="1838207"/>
            <a:ext cx="7743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Guardian</a:t>
            </a:r>
            <a:endParaRPr lang="en-US" sz="1200" b="1" dirty="0"/>
          </a:p>
        </p:txBody>
      </p:sp>
      <p:sp>
        <p:nvSpPr>
          <p:cNvPr id="217" name="TextBox 216"/>
          <p:cNvSpPr txBox="1"/>
          <p:nvPr/>
        </p:nvSpPr>
        <p:spPr>
          <a:xfrm>
            <a:off x="1231284" y="2084366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218" name="Rectangle 217"/>
          <p:cNvSpPr/>
          <p:nvPr/>
        </p:nvSpPr>
        <p:spPr>
          <a:xfrm>
            <a:off x="905694" y="1842908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TextBox 219"/>
          <p:cNvSpPr txBox="1"/>
          <p:nvPr/>
        </p:nvSpPr>
        <p:spPr>
          <a:xfrm>
            <a:off x="2823042" y="2092668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221" name="TextBox 220"/>
          <p:cNvSpPr txBox="1"/>
          <p:nvPr/>
        </p:nvSpPr>
        <p:spPr>
          <a:xfrm>
            <a:off x="3945488" y="2091922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222" name="Rectangle 221"/>
          <p:cNvSpPr/>
          <p:nvPr/>
        </p:nvSpPr>
        <p:spPr>
          <a:xfrm>
            <a:off x="4035202" y="1842588"/>
            <a:ext cx="338170" cy="2626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/>
          <p:cNvSpPr/>
          <p:nvPr/>
        </p:nvSpPr>
        <p:spPr>
          <a:xfrm>
            <a:off x="2412208" y="1842589"/>
            <a:ext cx="1508423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TextBox 261"/>
          <p:cNvSpPr txBox="1"/>
          <p:nvPr/>
        </p:nvSpPr>
        <p:spPr>
          <a:xfrm>
            <a:off x="4415749" y="1830388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263" name="Rectangle 262"/>
          <p:cNvSpPr/>
          <p:nvPr/>
        </p:nvSpPr>
        <p:spPr>
          <a:xfrm>
            <a:off x="5320782" y="1855288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TextBox 263"/>
          <p:cNvSpPr txBox="1"/>
          <p:nvPr/>
        </p:nvSpPr>
        <p:spPr>
          <a:xfrm>
            <a:off x="313863" y="2354977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265" name="Rectangle 264"/>
          <p:cNvSpPr/>
          <p:nvPr/>
        </p:nvSpPr>
        <p:spPr>
          <a:xfrm>
            <a:off x="1304556" y="2364189"/>
            <a:ext cx="838784" cy="2417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TextBox 265"/>
          <p:cNvSpPr txBox="1"/>
          <p:nvPr/>
        </p:nvSpPr>
        <p:spPr>
          <a:xfrm>
            <a:off x="2174279" y="2392271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267" name="Rectangle 266"/>
          <p:cNvSpPr/>
          <p:nvPr/>
        </p:nvSpPr>
        <p:spPr>
          <a:xfrm>
            <a:off x="2917804" y="2373287"/>
            <a:ext cx="1310147" cy="2468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TextBox 267"/>
          <p:cNvSpPr txBox="1"/>
          <p:nvPr/>
        </p:nvSpPr>
        <p:spPr>
          <a:xfrm>
            <a:off x="4376302" y="2343145"/>
            <a:ext cx="9825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Relationship</a:t>
            </a:r>
            <a:endParaRPr lang="en-US" sz="1200" b="1" dirty="0"/>
          </a:p>
        </p:txBody>
      </p:sp>
      <p:sp>
        <p:nvSpPr>
          <p:cNvPr id="269" name="Rectangle 268"/>
          <p:cNvSpPr/>
          <p:nvPr/>
        </p:nvSpPr>
        <p:spPr>
          <a:xfrm>
            <a:off x="5320781" y="2344017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/>
          <p:cNvSpPr/>
          <p:nvPr/>
        </p:nvSpPr>
        <p:spPr>
          <a:xfrm>
            <a:off x="6994627" y="1890277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TextBox 270"/>
          <p:cNvSpPr txBox="1"/>
          <p:nvPr/>
        </p:nvSpPr>
        <p:spPr>
          <a:xfrm>
            <a:off x="7150234" y="1773969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sp>
        <p:nvSpPr>
          <p:cNvPr id="325" name="Rectangle 324"/>
          <p:cNvSpPr/>
          <p:nvPr/>
        </p:nvSpPr>
        <p:spPr>
          <a:xfrm>
            <a:off x="108829" y="3006367"/>
            <a:ext cx="11812561" cy="13293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6" name="TextBox 325"/>
          <p:cNvSpPr txBox="1"/>
          <p:nvPr/>
        </p:nvSpPr>
        <p:spPr>
          <a:xfrm>
            <a:off x="115118" y="2999024"/>
            <a:ext cx="18063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School last attended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327" name="TextBox 326"/>
          <p:cNvSpPr txBox="1"/>
          <p:nvPr/>
        </p:nvSpPr>
        <p:spPr>
          <a:xfrm>
            <a:off x="273238" y="3290165"/>
            <a:ext cx="13917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SCHOOL NAME</a:t>
            </a:r>
            <a:endParaRPr lang="en-US" sz="1500" b="1" dirty="0"/>
          </a:p>
        </p:txBody>
      </p:sp>
      <p:sp>
        <p:nvSpPr>
          <p:cNvPr id="328" name="Rectangle 327"/>
          <p:cNvSpPr/>
          <p:nvPr/>
        </p:nvSpPr>
        <p:spPr>
          <a:xfrm>
            <a:off x="1614886" y="3315613"/>
            <a:ext cx="7190737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TextBox 328"/>
          <p:cNvSpPr txBox="1"/>
          <p:nvPr/>
        </p:nvSpPr>
        <p:spPr>
          <a:xfrm>
            <a:off x="682039" y="3684989"/>
            <a:ext cx="14659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smtClean="0"/>
              <a:t>ADDRESS</a:t>
            </a:r>
          </a:p>
        </p:txBody>
      </p:sp>
      <p:sp>
        <p:nvSpPr>
          <p:cNvPr id="330" name="Rectangle 329"/>
          <p:cNvSpPr/>
          <p:nvPr/>
        </p:nvSpPr>
        <p:spPr>
          <a:xfrm>
            <a:off x="1622487" y="3722162"/>
            <a:ext cx="7183136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/>
        </p:nvSpPr>
        <p:spPr>
          <a:xfrm>
            <a:off x="115118" y="4441425"/>
            <a:ext cx="11812561" cy="9056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2" name="TextBox 331"/>
          <p:cNvSpPr txBox="1"/>
          <p:nvPr/>
        </p:nvSpPr>
        <p:spPr>
          <a:xfrm>
            <a:off x="157849" y="4530613"/>
            <a:ext cx="14060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REGISTERED BY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333" name="Rectangle 332"/>
          <p:cNvSpPr/>
          <p:nvPr/>
        </p:nvSpPr>
        <p:spPr>
          <a:xfrm>
            <a:off x="1542133" y="4521913"/>
            <a:ext cx="1609282" cy="3499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4" name="Picture 33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098318" y="2549556"/>
            <a:ext cx="3776201" cy="1818811"/>
          </a:xfrm>
          <a:prstGeom prst="rect">
            <a:avLst/>
          </a:prstGeom>
        </p:spPr>
      </p:pic>
      <p:grpSp>
        <p:nvGrpSpPr>
          <p:cNvPr id="335" name="Group 334"/>
          <p:cNvGrpSpPr/>
          <p:nvPr/>
        </p:nvGrpSpPr>
        <p:grpSpPr>
          <a:xfrm>
            <a:off x="2875760" y="4542070"/>
            <a:ext cx="217476" cy="329774"/>
            <a:chOff x="4844107" y="1827175"/>
            <a:chExt cx="217476" cy="329774"/>
          </a:xfrm>
        </p:grpSpPr>
        <p:sp>
          <p:nvSpPr>
            <p:cNvPr id="336" name="Isosceles Triangle 335"/>
            <p:cNvSpPr/>
            <p:nvPr/>
          </p:nvSpPr>
          <p:spPr>
            <a:xfrm rot="10800000">
              <a:off x="4904871" y="1939991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7" name="Straight Connector 336"/>
            <p:cNvCxnSpPr/>
            <p:nvPr/>
          </p:nvCxnSpPr>
          <p:spPr>
            <a:xfrm>
              <a:off x="4844107" y="1827175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0579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0" y="1603597"/>
            <a:ext cx="12192000" cy="53995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272" name="Rectangle 271"/>
          <p:cNvSpPr/>
          <p:nvPr/>
        </p:nvSpPr>
        <p:spPr>
          <a:xfrm>
            <a:off x="0" y="1136854"/>
            <a:ext cx="12192000" cy="45527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0" y="1226644"/>
            <a:ext cx="10561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</a:rPr>
              <a:t>FDCS Form 01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274" name="TextBox 273"/>
          <p:cNvSpPr txBox="1"/>
          <p:nvPr/>
        </p:nvSpPr>
        <p:spPr>
          <a:xfrm>
            <a:off x="1395414" y="1187009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New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2261364" y="1187009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Old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3057746" y="1180477"/>
            <a:ext cx="11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Transferee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1205612" y="1297432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2071562" y="1291964"/>
            <a:ext cx="189802" cy="1740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/>
          <p:cNvSpPr/>
          <p:nvPr/>
        </p:nvSpPr>
        <p:spPr>
          <a:xfrm>
            <a:off x="2867944" y="1284633"/>
            <a:ext cx="189802" cy="17408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/>
        </p:nvSpPr>
        <p:spPr>
          <a:xfrm>
            <a:off x="0" y="0"/>
            <a:ext cx="12192000" cy="113190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1" name="Picture 28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" y="70870"/>
            <a:ext cx="1212009" cy="1156322"/>
          </a:xfrm>
          <a:prstGeom prst="rect">
            <a:avLst/>
          </a:prstGeom>
        </p:spPr>
      </p:pic>
      <p:sp>
        <p:nvSpPr>
          <p:cNvPr id="282" name="TextBox 281"/>
          <p:cNvSpPr txBox="1"/>
          <p:nvPr/>
        </p:nvSpPr>
        <p:spPr>
          <a:xfrm>
            <a:off x="1194810" y="137315"/>
            <a:ext cx="503054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Mother of Perpetual Help School</a:t>
            </a:r>
            <a:endParaRPr lang="en-US" sz="25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3" name="TextBox 282"/>
          <p:cNvSpPr txBox="1"/>
          <p:nvPr/>
        </p:nvSpPr>
        <p:spPr>
          <a:xfrm>
            <a:off x="1226725" y="476944"/>
            <a:ext cx="217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D966"/>
                </a:solidFill>
                <a:latin typeface="Monotype Corsiva" panose="03010101010201010101" pitchFamily="66" charset="0"/>
              </a:rPr>
              <a:t>Humility in Greatness</a:t>
            </a:r>
            <a:endParaRPr lang="en-US" sz="2000" dirty="0">
              <a:solidFill>
                <a:srgbClr val="FFD966"/>
              </a:solidFill>
              <a:latin typeface="Monotype Corsiva" panose="03010101010201010101" pitchFamily="66" charset="0"/>
            </a:endParaRPr>
          </a:p>
        </p:txBody>
      </p:sp>
      <p:sp>
        <p:nvSpPr>
          <p:cNvPr id="284" name="TextBox 283"/>
          <p:cNvSpPr txBox="1"/>
          <p:nvPr/>
        </p:nvSpPr>
        <p:spPr>
          <a:xfrm>
            <a:off x="1226725" y="830607"/>
            <a:ext cx="4027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D966"/>
                </a:solidFill>
              </a:rPr>
              <a:t>Iris St., Dahlia. West Fairview, Quezon City, 1118 Metro Manila</a:t>
            </a:r>
            <a:endParaRPr lang="en-US" sz="1200" dirty="0">
              <a:solidFill>
                <a:srgbClr val="FFD966"/>
              </a:solidFill>
            </a:endParaRPr>
          </a:p>
        </p:txBody>
      </p:sp>
      <p:cxnSp>
        <p:nvCxnSpPr>
          <p:cNvPr id="285" name="Straight Connector 284"/>
          <p:cNvCxnSpPr/>
          <p:nvPr/>
        </p:nvCxnSpPr>
        <p:spPr>
          <a:xfrm>
            <a:off x="6248534" y="58937"/>
            <a:ext cx="0" cy="970291"/>
          </a:xfrm>
          <a:prstGeom prst="line">
            <a:avLst/>
          </a:prstGeom>
          <a:ln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/>
          <p:cNvSpPr txBox="1"/>
          <p:nvPr/>
        </p:nvSpPr>
        <p:spPr>
          <a:xfrm>
            <a:off x="6257269" y="375842"/>
            <a:ext cx="2610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Student Registration</a:t>
            </a:r>
            <a:endParaRPr lang="en-US" sz="20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10019810" y="856470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Home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8" name="TextBox 287"/>
          <p:cNvSpPr txBox="1"/>
          <p:nvPr/>
        </p:nvSpPr>
        <p:spPr>
          <a:xfrm>
            <a:off x="11547972" y="881870"/>
            <a:ext cx="413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Exit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9" name="TextBox 288"/>
          <p:cNvSpPr txBox="1"/>
          <p:nvPr/>
        </p:nvSpPr>
        <p:spPr>
          <a:xfrm>
            <a:off x="10576069" y="867114"/>
            <a:ext cx="92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Switch User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290" name="Picture 28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018" y="379871"/>
            <a:ext cx="565586" cy="565586"/>
          </a:xfrm>
          <a:prstGeom prst="rect">
            <a:avLst/>
          </a:prstGeom>
        </p:spPr>
      </p:pic>
      <p:pic>
        <p:nvPicPr>
          <p:cNvPr id="291" name="Picture 290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063" y="403558"/>
            <a:ext cx="493840" cy="493840"/>
          </a:xfrm>
          <a:prstGeom prst="rect">
            <a:avLst/>
          </a:prstGeom>
        </p:spPr>
      </p:pic>
      <p:pic>
        <p:nvPicPr>
          <p:cNvPr id="292" name="Picture 291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719" y="410370"/>
            <a:ext cx="535703" cy="510121"/>
          </a:xfrm>
          <a:prstGeom prst="rect">
            <a:avLst/>
          </a:prstGeom>
        </p:spPr>
      </p:pic>
      <p:grpSp>
        <p:nvGrpSpPr>
          <p:cNvPr id="58" name="Group 57"/>
          <p:cNvGrpSpPr/>
          <p:nvPr/>
        </p:nvGrpSpPr>
        <p:grpSpPr>
          <a:xfrm>
            <a:off x="2227575" y="2315590"/>
            <a:ext cx="3213376" cy="3957895"/>
            <a:chOff x="50524" y="1590567"/>
            <a:chExt cx="3213376" cy="3461989"/>
          </a:xfrm>
        </p:grpSpPr>
        <p:sp>
          <p:nvSpPr>
            <p:cNvPr id="59" name="Rectangle 58"/>
            <p:cNvSpPr/>
            <p:nvPr/>
          </p:nvSpPr>
          <p:spPr>
            <a:xfrm>
              <a:off x="136278" y="1590567"/>
              <a:ext cx="3127622" cy="34619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166091" y="1613508"/>
              <a:ext cx="2853406" cy="3257303"/>
              <a:chOff x="102591" y="1613508"/>
              <a:chExt cx="2853406" cy="3257303"/>
            </a:xfrm>
          </p:grpSpPr>
          <p:sp>
            <p:nvSpPr>
              <p:cNvPr id="84" name="TextBox 83"/>
              <p:cNvSpPr txBox="1"/>
              <p:nvPr/>
            </p:nvSpPr>
            <p:spPr>
              <a:xfrm>
                <a:off x="102591" y="1613508"/>
                <a:ext cx="102085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Last Name</a:t>
                </a:r>
                <a:endParaRPr lang="en-US" sz="1500" b="1" dirty="0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1160775" y="1668621"/>
                <a:ext cx="1795222" cy="296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1160775" y="4574011"/>
                <a:ext cx="1795222" cy="296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143668" y="2021805"/>
              <a:ext cx="2875829" cy="323165"/>
              <a:chOff x="102591" y="1613508"/>
              <a:chExt cx="2582960" cy="323165"/>
            </a:xfrm>
          </p:grpSpPr>
          <p:sp>
            <p:nvSpPr>
              <p:cNvPr id="82" name="TextBox 81"/>
              <p:cNvSpPr txBox="1"/>
              <p:nvPr/>
            </p:nvSpPr>
            <p:spPr>
              <a:xfrm>
                <a:off x="102591" y="1613508"/>
                <a:ext cx="939239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First Name</a:t>
                </a:r>
                <a:endParaRPr lang="en-US" sz="1500" b="1" dirty="0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1056187" y="1630521"/>
                <a:ext cx="1629364" cy="30330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119119" y="2417931"/>
              <a:ext cx="2900379" cy="333429"/>
              <a:chOff x="116772" y="1630521"/>
              <a:chExt cx="2568779" cy="333429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116772" y="1640785"/>
                <a:ext cx="112045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Middle Name</a:t>
                </a:r>
                <a:endParaRPr lang="en-US" sz="1500" b="1" dirty="0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220187" y="1630521"/>
                <a:ext cx="1465364" cy="30993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497600" y="2837423"/>
              <a:ext cx="2527152" cy="1569014"/>
              <a:chOff x="656979" y="1630521"/>
              <a:chExt cx="2479213" cy="1569014"/>
            </a:xfrm>
          </p:grpSpPr>
          <p:sp>
            <p:nvSpPr>
              <p:cNvPr id="75" name="TextBox 74"/>
              <p:cNvSpPr txBox="1"/>
              <p:nvPr/>
            </p:nvSpPr>
            <p:spPr>
              <a:xfrm>
                <a:off x="656979" y="1640444"/>
                <a:ext cx="47961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Age</a:t>
                </a:r>
                <a:endParaRPr lang="en-US" sz="1500" b="1" dirty="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1132254" y="1630521"/>
                <a:ext cx="722625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1211127" y="2889969"/>
                <a:ext cx="564912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1891203" y="2890897"/>
                <a:ext cx="564912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571280" y="2891825"/>
                <a:ext cx="564912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1749219" y="2809651"/>
              <a:ext cx="1270279" cy="335482"/>
              <a:chOff x="298541" y="1602003"/>
              <a:chExt cx="1246181" cy="335482"/>
            </a:xfrm>
          </p:grpSpPr>
          <p:sp>
            <p:nvSpPr>
              <p:cNvPr id="73" name="TextBox 72"/>
              <p:cNvSpPr txBox="1"/>
              <p:nvPr/>
            </p:nvSpPr>
            <p:spPr>
              <a:xfrm>
                <a:off x="298541" y="1602003"/>
                <a:ext cx="44869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Sex</a:t>
                </a:r>
                <a:endParaRPr lang="en-US" sz="1500" b="1" dirty="0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739497" y="1629775"/>
                <a:ext cx="805225" cy="30771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5" name="Group 64"/>
            <p:cNvGrpSpPr/>
            <p:nvPr/>
          </p:nvGrpSpPr>
          <p:grpSpPr>
            <a:xfrm>
              <a:off x="311645" y="3264724"/>
              <a:ext cx="2713133" cy="333172"/>
              <a:chOff x="323191" y="1610459"/>
              <a:chExt cx="2713133" cy="333172"/>
            </a:xfrm>
          </p:grpSpPr>
          <p:sp>
            <p:nvSpPr>
              <p:cNvPr id="71" name="TextBox 70"/>
              <p:cNvSpPr txBox="1"/>
              <p:nvPr/>
            </p:nvSpPr>
            <p:spPr>
              <a:xfrm>
                <a:off x="323191" y="1610459"/>
                <a:ext cx="824649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Religion</a:t>
                </a:r>
                <a:endParaRPr lang="en-US" sz="1500" b="1" dirty="0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1406960" y="1640323"/>
                <a:ext cx="1629364" cy="30330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99980" y="3684670"/>
              <a:ext cx="2924771" cy="323165"/>
              <a:chOff x="116846" y="1625006"/>
              <a:chExt cx="2568705" cy="323165"/>
            </a:xfrm>
          </p:grpSpPr>
          <p:sp>
            <p:nvSpPr>
              <p:cNvPr id="69" name="TextBox 68"/>
              <p:cNvSpPr txBox="1"/>
              <p:nvPr/>
            </p:nvSpPr>
            <p:spPr>
              <a:xfrm>
                <a:off x="116846" y="1625006"/>
                <a:ext cx="94055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smtClean="0"/>
                  <a:t>Nationality</a:t>
                </a:r>
                <a:endParaRPr lang="en-US" sz="1500" b="1" dirty="0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1087876" y="1630521"/>
                <a:ext cx="1597675" cy="282964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7" name="TextBox 66"/>
            <p:cNvSpPr txBox="1"/>
            <p:nvPr/>
          </p:nvSpPr>
          <p:spPr>
            <a:xfrm>
              <a:off x="139803" y="4147173"/>
              <a:ext cx="10021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 smtClean="0"/>
                <a:t>Date of Birth</a:t>
              </a:r>
              <a:endParaRPr lang="en-US" sz="12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0524" y="4560829"/>
              <a:ext cx="124906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 smtClean="0"/>
                <a:t>Place of Birth</a:t>
              </a:r>
              <a:endParaRPr lang="en-US" sz="1500" b="1" dirty="0"/>
            </a:p>
          </p:txBody>
        </p:sp>
      </p:grpSp>
      <p:sp>
        <p:nvSpPr>
          <p:cNvPr id="87" name="Rectangle 86"/>
          <p:cNvSpPr/>
          <p:nvPr/>
        </p:nvSpPr>
        <p:spPr>
          <a:xfrm>
            <a:off x="5500630" y="2322297"/>
            <a:ext cx="6485818" cy="10230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5500629" y="2282154"/>
            <a:ext cx="13382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Home Address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5531508" y="2609901"/>
            <a:ext cx="11545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Room/ House #</a:t>
            </a:r>
            <a:endParaRPr lang="en-US" sz="1200" dirty="0"/>
          </a:p>
        </p:txBody>
      </p:sp>
      <p:sp>
        <p:nvSpPr>
          <p:cNvPr id="90" name="Rectangle 89"/>
          <p:cNvSpPr/>
          <p:nvPr/>
        </p:nvSpPr>
        <p:spPr>
          <a:xfrm>
            <a:off x="6626367" y="2645488"/>
            <a:ext cx="441200" cy="2356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7095779" y="2627983"/>
            <a:ext cx="5616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Street</a:t>
            </a:r>
            <a:endParaRPr lang="en-US" sz="1200" dirty="0"/>
          </a:p>
        </p:txBody>
      </p:sp>
      <p:sp>
        <p:nvSpPr>
          <p:cNvPr id="92" name="Rectangle 91"/>
          <p:cNvSpPr/>
          <p:nvPr/>
        </p:nvSpPr>
        <p:spPr>
          <a:xfrm>
            <a:off x="7628683" y="2645347"/>
            <a:ext cx="1145327" cy="2564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8850229" y="2631353"/>
            <a:ext cx="896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Brgy./Subd.</a:t>
            </a:r>
            <a:endParaRPr lang="en-US" sz="1200" dirty="0"/>
          </a:p>
        </p:txBody>
      </p:sp>
      <p:sp>
        <p:nvSpPr>
          <p:cNvPr id="94" name="Rectangle 93"/>
          <p:cNvSpPr/>
          <p:nvPr/>
        </p:nvSpPr>
        <p:spPr>
          <a:xfrm>
            <a:off x="9747206" y="2627983"/>
            <a:ext cx="2068232" cy="2589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5585973" y="2947037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City</a:t>
            </a:r>
            <a:endParaRPr lang="en-US" sz="1200" dirty="0"/>
          </a:p>
        </p:txBody>
      </p:sp>
      <p:sp>
        <p:nvSpPr>
          <p:cNvPr id="96" name="Rectangle 95"/>
          <p:cNvSpPr/>
          <p:nvPr/>
        </p:nvSpPr>
        <p:spPr>
          <a:xfrm>
            <a:off x="5963546" y="2964552"/>
            <a:ext cx="1449852" cy="2421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7437596" y="2946330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Province</a:t>
            </a:r>
            <a:endParaRPr lang="en-US" sz="1200" dirty="0"/>
          </a:p>
        </p:txBody>
      </p:sp>
      <p:sp>
        <p:nvSpPr>
          <p:cNvPr id="98" name="Rectangle 97"/>
          <p:cNvSpPr/>
          <p:nvPr/>
        </p:nvSpPr>
        <p:spPr>
          <a:xfrm>
            <a:off x="8090722" y="2964552"/>
            <a:ext cx="1387597" cy="2495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/>
          <p:cNvSpPr txBox="1"/>
          <p:nvPr/>
        </p:nvSpPr>
        <p:spPr>
          <a:xfrm>
            <a:off x="9464552" y="2940399"/>
            <a:ext cx="6809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Country</a:t>
            </a:r>
            <a:endParaRPr lang="en-US" sz="1200" dirty="0"/>
          </a:p>
        </p:txBody>
      </p:sp>
      <p:sp>
        <p:nvSpPr>
          <p:cNvPr id="100" name="Rectangle 99"/>
          <p:cNvSpPr/>
          <p:nvPr/>
        </p:nvSpPr>
        <p:spPr>
          <a:xfrm>
            <a:off x="10107814" y="2968066"/>
            <a:ext cx="1707623" cy="255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179150" y="1651642"/>
            <a:ext cx="2038732" cy="21619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Rectangle 101"/>
          <p:cNvSpPr/>
          <p:nvPr/>
        </p:nvSpPr>
        <p:spPr>
          <a:xfrm>
            <a:off x="246958" y="1658674"/>
            <a:ext cx="1776085" cy="17063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Rounded Rectangle 102"/>
          <p:cNvSpPr/>
          <p:nvPr/>
        </p:nvSpPr>
        <p:spPr>
          <a:xfrm>
            <a:off x="325337" y="3456605"/>
            <a:ext cx="823742" cy="22908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Camera</a:t>
            </a:r>
          </a:p>
        </p:txBody>
      </p:sp>
      <p:sp>
        <p:nvSpPr>
          <p:cNvPr id="104" name="Rounded Rectangle 103"/>
          <p:cNvSpPr/>
          <p:nvPr/>
        </p:nvSpPr>
        <p:spPr>
          <a:xfrm>
            <a:off x="1214837" y="3456605"/>
            <a:ext cx="886585" cy="229082"/>
          </a:xfrm>
          <a:prstGeom prst="roundRect">
            <a:avLst/>
          </a:prstGeom>
          <a:solidFill>
            <a:srgbClr val="99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Add Image</a:t>
            </a: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08" y="1690830"/>
            <a:ext cx="1786013" cy="1713336"/>
          </a:xfrm>
          <a:prstGeom prst="rect">
            <a:avLst/>
          </a:prstGeom>
        </p:spPr>
      </p:pic>
      <p:sp>
        <p:nvSpPr>
          <p:cNvPr id="106" name="Rectangle 105"/>
          <p:cNvSpPr/>
          <p:nvPr/>
        </p:nvSpPr>
        <p:spPr>
          <a:xfrm>
            <a:off x="2324445" y="1662693"/>
            <a:ext cx="9695479" cy="5791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7" name="TextBox 106"/>
          <p:cNvSpPr txBox="1"/>
          <p:nvPr/>
        </p:nvSpPr>
        <p:spPr>
          <a:xfrm>
            <a:off x="2312030" y="1739145"/>
            <a:ext cx="106311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Curriculum</a:t>
            </a:r>
            <a:endParaRPr lang="en-US" sz="1500" b="1" dirty="0"/>
          </a:p>
        </p:txBody>
      </p:sp>
      <p:sp>
        <p:nvSpPr>
          <p:cNvPr id="108" name="Rectangle 107"/>
          <p:cNvSpPr/>
          <p:nvPr/>
        </p:nvSpPr>
        <p:spPr>
          <a:xfrm>
            <a:off x="3305940" y="1748257"/>
            <a:ext cx="1406044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6758524" y="1757471"/>
            <a:ext cx="11006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School Year</a:t>
            </a:r>
            <a:endParaRPr lang="en-US" sz="1500" b="1" dirty="0"/>
          </a:p>
        </p:txBody>
      </p:sp>
      <p:sp>
        <p:nvSpPr>
          <p:cNvPr id="110" name="Rectangle 109"/>
          <p:cNvSpPr/>
          <p:nvPr/>
        </p:nvSpPr>
        <p:spPr>
          <a:xfrm>
            <a:off x="7813423" y="1770782"/>
            <a:ext cx="841673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/>
          <p:cNvSpPr txBox="1"/>
          <p:nvPr/>
        </p:nvSpPr>
        <p:spPr>
          <a:xfrm>
            <a:off x="8726824" y="1747844"/>
            <a:ext cx="40981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smtClean="0"/>
              <a:t>to</a:t>
            </a:r>
            <a:endParaRPr lang="en-US" sz="1500" b="1" dirty="0"/>
          </a:p>
        </p:txBody>
      </p:sp>
      <p:sp>
        <p:nvSpPr>
          <p:cNvPr id="112" name="Rectangle 111"/>
          <p:cNvSpPr/>
          <p:nvPr/>
        </p:nvSpPr>
        <p:spPr>
          <a:xfrm>
            <a:off x="9068985" y="1779120"/>
            <a:ext cx="855477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TextBox 112"/>
          <p:cNvSpPr txBox="1"/>
          <p:nvPr/>
        </p:nvSpPr>
        <p:spPr>
          <a:xfrm>
            <a:off x="4724242" y="1747845"/>
            <a:ext cx="66454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/>
              <a:t>Grade</a:t>
            </a:r>
            <a:endParaRPr lang="en-US" sz="1500" b="1" dirty="0"/>
          </a:p>
        </p:txBody>
      </p:sp>
      <p:sp>
        <p:nvSpPr>
          <p:cNvPr id="114" name="Rectangle 113"/>
          <p:cNvSpPr/>
          <p:nvPr/>
        </p:nvSpPr>
        <p:spPr>
          <a:xfrm>
            <a:off x="5336369" y="1765359"/>
            <a:ext cx="1410901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/>
          <p:cNvSpPr txBox="1"/>
          <p:nvPr/>
        </p:nvSpPr>
        <p:spPr>
          <a:xfrm>
            <a:off x="3323187" y="1742857"/>
            <a:ext cx="11371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/>
              <a:t>Elementary</a:t>
            </a:r>
            <a:endParaRPr lang="en-US" sz="1500" dirty="0"/>
          </a:p>
        </p:txBody>
      </p:sp>
      <p:sp>
        <p:nvSpPr>
          <p:cNvPr id="116" name="Rectangle 115"/>
          <p:cNvSpPr/>
          <p:nvPr/>
        </p:nvSpPr>
        <p:spPr>
          <a:xfrm>
            <a:off x="165010" y="3869212"/>
            <a:ext cx="2057200" cy="24042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TextBox 116"/>
          <p:cNvSpPr txBox="1"/>
          <p:nvPr/>
        </p:nvSpPr>
        <p:spPr>
          <a:xfrm>
            <a:off x="129050" y="3844870"/>
            <a:ext cx="19280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Credentials Presented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5496111" y="3423365"/>
            <a:ext cx="6485818" cy="28501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TextBox 118"/>
          <p:cNvSpPr txBox="1"/>
          <p:nvPr/>
        </p:nvSpPr>
        <p:spPr>
          <a:xfrm>
            <a:off x="5489744" y="3406800"/>
            <a:ext cx="2642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smtClean="0">
                <a:solidFill>
                  <a:srgbClr val="0070C0"/>
                </a:solidFill>
              </a:rPr>
              <a:t>Parents/ Guardian Information</a:t>
            </a:r>
            <a:endParaRPr lang="en-US" sz="1500" b="1" dirty="0">
              <a:solidFill>
                <a:srgbClr val="0070C0"/>
              </a:solidFill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5511412" y="3742612"/>
            <a:ext cx="5925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Father</a:t>
            </a:r>
            <a:endParaRPr lang="en-US" sz="1200" b="1" dirty="0"/>
          </a:p>
        </p:txBody>
      </p:sp>
      <p:sp>
        <p:nvSpPr>
          <p:cNvPr id="121" name="TextBox 120"/>
          <p:cNvSpPr txBox="1"/>
          <p:nvPr/>
        </p:nvSpPr>
        <p:spPr>
          <a:xfrm>
            <a:off x="6389808" y="4012574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122" name="Rectangle 121"/>
          <p:cNvSpPr/>
          <p:nvPr/>
        </p:nvSpPr>
        <p:spPr>
          <a:xfrm>
            <a:off x="6064218" y="3771116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TextBox 122"/>
          <p:cNvSpPr txBox="1"/>
          <p:nvPr/>
        </p:nvSpPr>
        <p:spPr>
          <a:xfrm>
            <a:off x="7918066" y="4020876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124" name="TextBox 123"/>
          <p:cNvSpPr txBox="1"/>
          <p:nvPr/>
        </p:nvSpPr>
        <p:spPr>
          <a:xfrm>
            <a:off x="8989712" y="4020130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125" name="Rectangle 124"/>
          <p:cNvSpPr/>
          <p:nvPr/>
        </p:nvSpPr>
        <p:spPr>
          <a:xfrm>
            <a:off x="9080513" y="3770797"/>
            <a:ext cx="376759" cy="24933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7507232" y="3770797"/>
            <a:ext cx="1508423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TextBox 126"/>
          <p:cNvSpPr txBox="1"/>
          <p:nvPr/>
        </p:nvSpPr>
        <p:spPr>
          <a:xfrm>
            <a:off x="9447273" y="3745896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128" name="Rectangle 127"/>
          <p:cNvSpPr/>
          <p:nvPr/>
        </p:nvSpPr>
        <p:spPr>
          <a:xfrm>
            <a:off x="10352306" y="3770796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/>
          <p:cNvSpPr txBox="1"/>
          <p:nvPr/>
        </p:nvSpPr>
        <p:spPr>
          <a:xfrm>
            <a:off x="5503194" y="4784466"/>
            <a:ext cx="6703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Mother</a:t>
            </a:r>
            <a:endParaRPr lang="en-US" sz="1200" b="1" dirty="0"/>
          </a:p>
        </p:txBody>
      </p:sp>
      <p:sp>
        <p:nvSpPr>
          <p:cNvPr id="130" name="TextBox 129"/>
          <p:cNvSpPr txBox="1"/>
          <p:nvPr/>
        </p:nvSpPr>
        <p:spPr>
          <a:xfrm>
            <a:off x="6449127" y="5031922"/>
            <a:ext cx="7328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Last Name</a:t>
            </a:r>
            <a:endParaRPr lang="en-US" sz="1000" dirty="0"/>
          </a:p>
        </p:txBody>
      </p:sp>
      <p:sp>
        <p:nvSpPr>
          <p:cNvPr id="131" name="Rectangle 130"/>
          <p:cNvSpPr/>
          <p:nvPr/>
        </p:nvSpPr>
        <p:spPr>
          <a:xfrm>
            <a:off x="6123537" y="4790464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/>
          <p:cNvSpPr txBox="1"/>
          <p:nvPr/>
        </p:nvSpPr>
        <p:spPr>
          <a:xfrm>
            <a:off x="7977385" y="5040224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First Name</a:t>
            </a:r>
            <a:endParaRPr lang="en-US" sz="1000" dirty="0"/>
          </a:p>
        </p:txBody>
      </p:sp>
      <p:sp>
        <p:nvSpPr>
          <p:cNvPr id="133" name="TextBox 132"/>
          <p:cNvSpPr txBox="1"/>
          <p:nvPr/>
        </p:nvSpPr>
        <p:spPr>
          <a:xfrm>
            <a:off x="9049031" y="5039478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Middle</a:t>
            </a:r>
            <a:endParaRPr lang="en-US" sz="1000" dirty="0"/>
          </a:p>
        </p:txBody>
      </p:sp>
      <p:sp>
        <p:nvSpPr>
          <p:cNvPr id="134" name="Rectangle 133"/>
          <p:cNvSpPr/>
          <p:nvPr/>
        </p:nvSpPr>
        <p:spPr>
          <a:xfrm>
            <a:off x="9139833" y="4790144"/>
            <a:ext cx="338170" cy="2626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7566551" y="4790145"/>
            <a:ext cx="1508423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/>
          <p:cNvSpPr txBox="1"/>
          <p:nvPr/>
        </p:nvSpPr>
        <p:spPr>
          <a:xfrm>
            <a:off x="9506592" y="4765244"/>
            <a:ext cx="915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Occupation</a:t>
            </a:r>
            <a:endParaRPr lang="en-US" sz="1200" b="1" dirty="0"/>
          </a:p>
        </p:txBody>
      </p:sp>
      <p:sp>
        <p:nvSpPr>
          <p:cNvPr id="137" name="Rectangle 136"/>
          <p:cNvSpPr/>
          <p:nvPr/>
        </p:nvSpPr>
        <p:spPr>
          <a:xfrm>
            <a:off x="10411625" y="4790144"/>
            <a:ext cx="1364269" cy="2523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TextBox 137"/>
          <p:cNvSpPr txBox="1"/>
          <p:nvPr/>
        </p:nvSpPr>
        <p:spPr>
          <a:xfrm>
            <a:off x="5545345" y="4247987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139" name="Rectangle 138"/>
          <p:cNvSpPr/>
          <p:nvPr/>
        </p:nvSpPr>
        <p:spPr>
          <a:xfrm>
            <a:off x="6517904" y="4283209"/>
            <a:ext cx="860739" cy="2001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TextBox 139"/>
          <p:cNvSpPr txBox="1"/>
          <p:nvPr/>
        </p:nvSpPr>
        <p:spPr>
          <a:xfrm>
            <a:off x="7372657" y="4262165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141" name="Rectangle 140"/>
          <p:cNvSpPr/>
          <p:nvPr/>
        </p:nvSpPr>
        <p:spPr>
          <a:xfrm>
            <a:off x="8131153" y="4292307"/>
            <a:ext cx="1310147" cy="2001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5549839" y="5268904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Office Phone</a:t>
            </a:r>
            <a:endParaRPr lang="en-US" sz="1200" b="1" dirty="0"/>
          </a:p>
        </p:txBody>
      </p:sp>
      <p:sp>
        <p:nvSpPr>
          <p:cNvPr id="143" name="Rectangle 142"/>
          <p:cNvSpPr/>
          <p:nvPr/>
        </p:nvSpPr>
        <p:spPr>
          <a:xfrm>
            <a:off x="6522398" y="5304126"/>
            <a:ext cx="860739" cy="2001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TextBox 143"/>
          <p:cNvSpPr txBox="1"/>
          <p:nvPr/>
        </p:nvSpPr>
        <p:spPr>
          <a:xfrm>
            <a:off x="7377151" y="5283082"/>
            <a:ext cx="752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Mobile #</a:t>
            </a:r>
            <a:endParaRPr lang="en-US" sz="1200" b="1" dirty="0"/>
          </a:p>
        </p:txBody>
      </p:sp>
      <p:sp>
        <p:nvSpPr>
          <p:cNvPr id="145" name="Rectangle 144"/>
          <p:cNvSpPr/>
          <p:nvPr/>
        </p:nvSpPr>
        <p:spPr>
          <a:xfrm>
            <a:off x="8135647" y="5313224"/>
            <a:ext cx="1310147" cy="2001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266095" y="4206216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TextBox 146"/>
          <p:cNvSpPr txBox="1"/>
          <p:nvPr/>
        </p:nvSpPr>
        <p:spPr>
          <a:xfrm>
            <a:off x="399098" y="4117553"/>
            <a:ext cx="1770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Birth Certificate (Original </a:t>
            </a:r>
          </a:p>
          <a:p>
            <a:r>
              <a:rPr lang="en-US" sz="1200" dirty="0" smtClean="0"/>
              <a:t>&amp; 2 Photocopies)</a:t>
            </a:r>
            <a:endParaRPr lang="en-US" sz="1200" dirty="0"/>
          </a:p>
        </p:txBody>
      </p:sp>
      <p:sp>
        <p:nvSpPr>
          <p:cNvPr id="148" name="Rectangle 147"/>
          <p:cNvSpPr/>
          <p:nvPr/>
        </p:nvSpPr>
        <p:spPr>
          <a:xfrm>
            <a:off x="269679" y="4617399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377334" y="4523609"/>
            <a:ext cx="15149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Baptismal Certificate </a:t>
            </a:r>
          </a:p>
          <a:p>
            <a:r>
              <a:rPr lang="en-US" sz="1200" dirty="0" smtClean="0"/>
              <a:t>Original </a:t>
            </a:r>
          </a:p>
          <a:p>
            <a:r>
              <a:rPr lang="en-US" sz="1200" dirty="0" smtClean="0"/>
              <a:t>&amp; 2 Photocopies)</a:t>
            </a:r>
            <a:endParaRPr lang="en-US" sz="1200" dirty="0"/>
          </a:p>
        </p:txBody>
      </p:sp>
      <p:sp>
        <p:nvSpPr>
          <p:cNvPr id="150" name="Rectangle 149"/>
          <p:cNvSpPr/>
          <p:nvPr/>
        </p:nvSpPr>
        <p:spPr>
          <a:xfrm>
            <a:off x="273336" y="5169893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TextBox 150"/>
          <p:cNvSpPr txBox="1"/>
          <p:nvPr/>
        </p:nvSpPr>
        <p:spPr>
          <a:xfrm>
            <a:off x="374976" y="5110899"/>
            <a:ext cx="13604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Medical Certificate</a:t>
            </a:r>
            <a:endParaRPr lang="en-US" sz="1200" dirty="0"/>
          </a:p>
        </p:txBody>
      </p:sp>
      <p:sp>
        <p:nvSpPr>
          <p:cNvPr id="152" name="Rectangle 151"/>
          <p:cNvSpPr/>
          <p:nvPr/>
        </p:nvSpPr>
        <p:spPr>
          <a:xfrm>
            <a:off x="269134" y="5380711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TextBox 152"/>
          <p:cNvSpPr txBox="1"/>
          <p:nvPr/>
        </p:nvSpPr>
        <p:spPr>
          <a:xfrm>
            <a:off x="379739" y="5324146"/>
            <a:ext cx="13880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2x2 ID pictures (2x)</a:t>
            </a:r>
            <a:endParaRPr lang="en-US" sz="1200" dirty="0"/>
          </a:p>
        </p:txBody>
      </p:sp>
      <p:sp>
        <p:nvSpPr>
          <p:cNvPr id="154" name="Rectangle 153"/>
          <p:cNvSpPr/>
          <p:nvPr/>
        </p:nvSpPr>
        <p:spPr>
          <a:xfrm>
            <a:off x="269679" y="5612220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TextBox 154"/>
          <p:cNvSpPr txBox="1"/>
          <p:nvPr/>
        </p:nvSpPr>
        <p:spPr>
          <a:xfrm>
            <a:off x="376491" y="5551593"/>
            <a:ext cx="9300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Report Card</a:t>
            </a:r>
            <a:endParaRPr lang="en-US" sz="1200" dirty="0"/>
          </a:p>
        </p:txBody>
      </p:sp>
      <p:sp>
        <p:nvSpPr>
          <p:cNvPr id="156" name="Rectangle 155"/>
          <p:cNvSpPr/>
          <p:nvPr/>
        </p:nvSpPr>
        <p:spPr>
          <a:xfrm>
            <a:off x="266050" y="5854864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TextBox 156"/>
          <p:cNvSpPr txBox="1"/>
          <p:nvPr/>
        </p:nvSpPr>
        <p:spPr>
          <a:xfrm>
            <a:off x="386960" y="5765708"/>
            <a:ext cx="1775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Certificate of Good Moral</a:t>
            </a:r>
          </a:p>
          <a:p>
            <a:r>
              <a:rPr lang="en-US" sz="1200" dirty="0" smtClean="0"/>
              <a:t>Character</a:t>
            </a:r>
            <a:endParaRPr lang="en-US" sz="1200" dirty="0"/>
          </a:p>
        </p:txBody>
      </p:sp>
      <p:sp>
        <p:nvSpPr>
          <p:cNvPr id="158" name="Rectangle 157"/>
          <p:cNvSpPr/>
          <p:nvPr/>
        </p:nvSpPr>
        <p:spPr>
          <a:xfrm>
            <a:off x="9602203" y="4317525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9757810" y="4201217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sp>
        <p:nvSpPr>
          <p:cNvPr id="160" name="Rectangle 159"/>
          <p:cNvSpPr/>
          <p:nvPr/>
        </p:nvSpPr>
        <p:spPr>
          <a:xfrm>
            <a:off x="9610030" y="5328618"/>
            <a:ext cx="161069" cy="1566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TextBox 160"/>
          <p:cNvSpPr txBox="1"/>
          <p:nvPr/>
        </p:nvSpPr>
        <p:spPr>
          <a:xfrm>
            <a:off x="9765637" y="5212310"/>
            <a:ext cx="165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Contact person in case </a:t>
            </a:r>
          </a:p>
          <a:p>
            <a:r>
              <a:rPr lang="en-US" sz="1200" b="1" dirty="0" smtClean="0"/>
              <a:t>of emergency.</a:t>
            </a:r>
            <a:endParaRPr lang="en-US" sz="1200" b="1" dirty="0"/>
          </a:p>
        </p:txBody>
      </p:sp>
      <p:grpSp>
        <p:nvGrpSpPr>
          <p:cNvPr id="162" name="Group 161"/>
          <p:cNvGrpSpPr/>
          <p:nvPr/>
        </p:nvGrpSpPr>
        <p:grpSpPr>
          <a:xfrm>
            <a:off x="4466653" y="1746350"/>
            <a:ext cx="217476" cy="329774"/>
            <a:chOff x="4477539" y="1700994"/>
            <a:chExt cx="217476" cy="329774"/>
          </a:xfrm>
        </p:grpSpPr>
        <p:sp>
          <p:nvSpPr>
            <p:cNvPr id="163" name="Isosceles Triangle 162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Isosceles Triangle 164"/>
          <p:cNvSpPr/>
          <p:nvPr/>
        </p:nvSpPr>
        <p:spPr>
          <a:xfrm rot="10800000">
            <a:off x="6568222" y="1871866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6" name="Straight Connector 165"/>
          <p:cNvCxnSpPr/>
          <p:nvPr/>
        </p:nvCxnSpPr>
        <p:spPr>
          <a:xfrm>
            <a:off x="6507458" y="1759050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Isosceles Triangle 166"/>
          <p:cNvSpPr/>
          <p:nvPr/>
        </p:nvSpPr>
        <p:spPr>
          <a:xfrm rot="10800000">
            <a:off x="8463002" y="1883158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8" name="Straight Connector 167"/>
          <p:cNvCxnSpPr/>
          <p:nvPr/>
        </p:nvCxnSpPr>
        <p:spPr>
          <a:xfrm>
            <a:off x="8402238" y="1770342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Isosceles Triangle 168"/>
          <p:cNvSpPr/>
          <p:nvPr/>
        </p:nvSpPr>
        <p:spPr>
          <a:xfrm rot="10800000">
            <a:off x="9719535" y="1902018"/>
            <a:ext cx="156712" cy="15544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0" name="Straight Connector 169"/>
          <p:cNvCxnSpPr/>
          <p:nvPr/>
        </p:nvCxnSpPr>
        <p:spPr>
          <a:xfrm>
            <a:off x="9658771" y="1789202"/>
            <a:ext cx="0" cy="3297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1" name="Group 170"/>
          <p:cNvGrpSpPr/>
          <p:nvPr/>
        </p:nvGrpSpPr>
        <p:grpSpPr>
          <a:xfrm>
            <a:off x="4937252" y="3752026"/>
            <a:ext cx="217476" cy="329774"/>
            <a:chOff x="4477539" y="1700994"/>
            <a:chExt cx="217476" cy="329774"/>
          </a:xfrm>
        </p:grpSpPr>
        <p:sp>
          <p:nvSpPr>
            <p:cNvPr id="172" name="Isosceles Triangle 171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3" name="Straight Connector 172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Group 173"/>
          <p:cNvGrpSpPr/>
          <p:nvPr/>
        </p:nvGrpSpPr>
        <p:grpSpPr>
          <a:xfrm>
            <a:off x="3563649" y="5174470"/>
            <a:ext cx="217476" cy="329774"/>
            <a:chOff x="4477539" y="1700994"/>
            <a:chExt cx="217476" cy="329774"/>
          </a:xfrm>
        </p:grpSpPr>
        <p:sp>
          <p:nvSpPr>
            <p:cNvPr id="175" name="Isosceles Triangle 174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6" name="Straight Connector 175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/>
          <p:cNvGrpSpPr/>
          <p:nvPr/>
        </p:nvGrpSpPr>
        <p:grpSpPr>
          <a:xfrm>
            <a:off x="4249177" y="5174470"/>
            <a:ext cx="217476" cy="329774"/>
            <a:chOff x="4477539" y="1700994"/>
            <a:chExt cx="217476" cy="329774"/>
          </a:xfrm>
        </p:grpSpPr>
        <p:sp>
          <p:nvSpPr>
            <p:cNvPr id="178" name="Isosceles Triangle 177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0" name="Group 179"/>
          <p:cNvGrpSpPr/>
          <p:nvPr/>
        </p:nvGrpSpPr>
        <p:grpSpPr>
          <a:xfrm>
            <a:off x="4922565" y="5200120"/>
            <a:ext cx="217476" cy="329774"/>
            <a:chOff x="4477539" y="1700994"/>
            <a:chExt cx="217476" cy="329774"/>
          </a:xfrm>
        </p:grpSpPr>
        <p:sp>
          <p:nvSpPr>
            <p:cNvPr id="181" name="Isosceles Triangle 180"/>
            <p:cNvSpPr/>
            <p:nvPr/>
          </p:nvSpPr>
          <p:spPr>
            <a:xfrm rot="10800000">
              <a:off x="4538303" y="1813810"/>
              <a:ext cx="156712" cy="155442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2" name="Straight Connector 181"/>
            <p:cNvCxnSpPr/>
            <p:nvPr/>
          </p:nvCxnSpPr>
          <p:spPr>
            <a:xfrm>
              <a:off x="4477539" y="1700994"/>
              <a:ext cx="0" cy="329774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3" name="TextBox 182"/>
          <p:cNvSpPr txBox="1"/>
          <p:nvPr/>
        </p:nvSpPr>
        <p:spPr>
          <a:xfrm>
            <a:off x="10012110" y="1761757"/>
            <a:ext cx="1108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Entrance Exam</a:t>
            </a:r>
          </a:p>
          <a:p>
            <a:pPr algn="ctr"/>
            <a:r>
              <a:rPr lang="en-US" sz="1200" dirty="0" smtClean="0"/>
              <a:t>Score</a:t>
            </a:r>
            <a:endParaRPr lang="en-US" sz="1200" dirty="0"/>
          </a:p>
        </p:txBody>
      </p:sp>
      <p:sp>
        <p:nvSpPr>
          <p:cNvPr id="184" name="Rectangle 183"/>
          <p:cNvSpPr/>
          <p:nvPr/>
        </p:nvSpPr>
        <p:spPr>
          <a:xfrm>
            <a:off x="11062766" y="1804428"/>
            <a:ext cx="855477" cy="314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84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3373</TotalTime>
  <Words>3888</Words>
  <Application>Microsoft Office PowerPoint</Application>
  <PresentationFormat>Widescreen</PresentationFormat>
  <Paragraphs>2064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Arial</vt:lpstr>
      <vt:lpstr>Calibri</vt:lpstr>
      <vt:lpstr>Calibri Light</vt:lpstr>
      <vt:lpstr>Monotype Corsiva</vt:lpstr>
      <vt:lpstr>Palatino Linotype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Anne</dc:creator>
  <cp:lastModifiedBy>Anne</cp:lastModifiedBy>
  <cp:revision>325</cp:revision>
  <dcterms:created xsi:type="dcterms:W3CDTF">2016-05-15T05:16:12Z</dcterms:created>
  <dcterms:modified xsi:type="dcterms:W3CDTF">2016-08-08T23:48:25Z</dcterms:modified>
</cp:coreProperties>
</file>

<file path=docProps/thumbnail.jpeg>
</file>